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4" r:id="rId1"/>
  </p:sldMasterIdLst>
  <p:notesMasterIdLst>
    <p:notesMasterId r:id="rId31"/>
  </p:notesMasterIdLst>
  <p:sldIdLst>
    <p:sldId id="303" r:id="rId2"/>
    <p:sldId id="258" r:id="rId3"/>
    <p:sldId id="299" r:id="rId4"/>
    <p:sldId id="288" r:id="rId5"/>
    <p:sldId id="259" r:id="rId6"/>
    <p:sldId id="261" r:id="rId7"/>
    <p:sldId id="260" r:id="rId8"/>
    <p:sldId id="279" r:id="rId9"/>
    <p:sldId id="301" r:id="rId10"/>
    <p:sldId id="281" r:id="rId11"/>
    <p:sldId id="263" r:id="rId12"/>
    <p:sldId id="300" r:id="rId13"/>
    <p:sldId id="282" r:id="rId14"/>
    <p:sldId id="280" r:id="rId15"/>
    <p:sldId id="265" r:id="rId16"/>
    <p:sldId id="266" r:id="rId17"/>
    <p:sldId id="289" r:id="rId18"/>
    <p:sldId id="269" r:id="rId19"/>
    <p:sldId id="291" r:id="rId20"/>
    <p:sldId id="270" r:id="rId21"/>
    <p:sldId id="273" r:id="rId22"/>
    <p:sldId id="268" r:id="rId23"/>
    <p:sldId id="302" r:id="rId24"/>
    <p:sldId id="283" r:id="rId25"/>
    <p:sldId id="267" r:id="rId26"/>
    <p:sldId id="271" r:id="rId27"/>
    <p:sldId id="272" r:id="rId28"/>
    <p:sldId id="297" r:id="rId29"/>
    <p:sldId id="295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612" autoAdjust="0"/>
    <p:restoredTop sz="94713" autoAdjust="0"/>
  </p:normalViewPr>
  <p:slideViewPr>
    <p:cSldViewPr>
      <p:cViewPr varScale="1">
        <p:scale>
          <a:sx n="103" d="100"/>
          <a:sy n="103" d="100"/>
        </p:scale>
        <p:origin x="71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0FF5C4-CC4F-429D-B132-0A0D6CAA7BF0}" type="datetimeFigureOut">
              <a:rPr lang="en-US" smtClean="0"/>
              <a:pPr/>
              <a:t>5/1/2017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600A4B-2891-411D-B272-E53B768272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2427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5C617535-9945-44C6-8AE4-B9935825BD84}" type="datetimeFigureOut">
              <a:rPr lang="en-US"/>
              <a:pPr>
                <a:defRPr/>
              </a:pPr>
              <a:t>5/1/2017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Times New Roman" panose="02020603050405020304" pitchFamily="18" charset="0"/>
                <a:cs typeface="+mn-cs"/>
              </a:defRPr>
            </a:lvl1pPr>
          </a:lstStyle>
          <a:p>
            <a:pPr>
              <a:defRPr/>
            </a:pPr>
            <a:fld id="{CC46475A-1813-4490-93D0-DAF18790960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0541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1B05644B-2193-4E71-BA40-0A6CEEC253E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42177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7E93787B-0368-4B59-86B9-763EB3EDDE85}" type="datetimeFigureOut">
              <a:rPr lang="en-US"/>
              <a:pPr>
                <a:defRPr/>
              </a:pPr>
              <a:t>5/1/2017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Times New Roman" panose="02020603050405020304" pitchFamily="18" charset="0"/>
                <a:cs typeface="+mn-cs"/>
              </a:defRPr>
            </a:lvl1pPr>
          </a:lstStyle>
          <a:p>
            <a:pPr>
              <a:defRPr/>
            </a:pPr>
            <a:fld id="{D74824FF-5CB9-4213-AD29-7D0640F8AF4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56564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02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000000">
                    <a:tint val="75000"/>
                  </a:srgb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317DFEF-C15A-41F8-9AAA-424014728E08}" type="datetimeFigureOut">
              <a:rPr lang="en-US"/>
              <a:pPr>
                <a:defRPr/>
              </a:pPr>
              <a:t>5/1/2017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rgbClr val="000000">
                    <a:tint val="75000"/>
                  </a:srgb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FAC29D6-7B21-45A8-AD3E-C93B22746FA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pic>
        <p:nvPicPr>
          <p:cNvPr id="1031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38813"/>
            <a:ext cx="9144000" cy="111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2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5937250"/>
            <a:ext cx="7620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6599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b="1" kern="1200">
          <a:solidFill>
            <a:srgbClr val="7030A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b="1">
          <a:solidFill>
            <a:srgbClr val="7030A0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b="1">
          <a:solidFill>
            <a:srgbClr val="7030A0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b="1">
          <a:solidFill>
            <a:srgbClr val="7030A0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b="1">
          <a:solidFill>
            <a:srgbClr val="7030A0"/>
          </a:solidFill>
          <a:latin typeface="Arial" charset="0"/>
        </a:defRPr>
      </a:lvl5pPr>
      <a:lvl6pPr marL="342900" algn="l" rtl="0" fontAlgn="base">
        <a:lnSpc>
          <a:spcPct val="90000"/>
        </a:lnSpc>
        <a:spcBef>
          <a:spcPct val="0"/>
        </a:spcBef>
        <a:spcAft>
          <a:spcPct val="0"/>
        </a:spcAft>
        <a:defRPr sz="3300" b="1">
          <a:solidFill>
            <a:srgbClr val="7030A0"/>
          </a:solidFill>
          <a:latin typeface="Arial" charset="0"/>
        </a:defRPr>
      </a:lvl6pPr>
      <a:lvl7pPr marL="685800" algn="l" rtl="0" fontAlgn="base">
        <a:lnSpc>
          <a:spcPct val="90000"/>
        </a:lnSpc>
        <a:spcBef>
          <a:spcPct val="0"/>
        </a:spcBef>
        <a:spcAft>
          <a:spcPct val="0"/>
        </a:spcAft>
        <a:defRPr sz="3300" b="1">
          <a:solidFill>
            <a:srgbClr val="7030A0"/>
          </a:solidFill>
          <a:latin typeface="Arial" charset="0"/>
        </a:defRPr>
      </a:lvl7pPr>
      <a:lvl8pPr marL="1028700" algn="l" rtl="0" fontAlgn="base">
        <a:lnSpc>
          <a:spcPct val="90000"/>
        </a:lnSpc>
        <a:spcBef>
          <a:spcPct val="0"/>
        </a:spcBef>
        <a:spcAft>
          <a:spcPct val="0"/>
        </a:spcAft>
        <a:defRPr sz="3300" b="1">
          <a:solidFill>
            <a:srgbClr val="7030A0"/>
          </a:solidFill>
          <a:latin typeface="Arial" charset="0"/>
        </a:defRPr>
      </a:lvl8pPr>
      <a:lvl9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300" b="1">
          <a:solidFill>
            <a:srgbClr val="7030A0"/>
          </a:solidFill>
          <a:latin typeface="Arial" charset="0"/>
        </a:defRPr>
      </a:lvl9pPr>
    </p:titleStyle>
    <p:bodyStyle>
      <a:lvl1pPr marL="171450" indent="-171450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source=images&amp;cd=&amp;cad=rja&amp;docid=SBJXDsM300cObM&amp;tbnid=lcLOyQ0CKtx91M:&amp;ved=0CAUQjRw&amp;url=http://www.womenshealthzone.net/bladder/urinary-incontinence/anatomy-physiology/&amp;ei=yv_WUsbZEZSqsQSj6YCABQ&amp;bvm=bv.59378465,d.eW0&amp;psig=AFQjCNFnw2kr49qLoB2O1UDTfTanO6xtkg&amp;ust=1389907841359203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gi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www.google.com/imgres?imgurl&amp;imgrefurl=http://www.mstrust.org.uk/information/publications/msexplained/central_nervous_system.jsp&amp;h=0&amp;w=0&amp;sz=1&amp;tbnid=U8dDAUSmx9iSuM&amp;tbnh=208&amp;tbnw=164&amp;zoom=1&amp;docid=7d645-7JyBRy5M&amp;hl=en&amp;ei=IQDXUuTGJNXJsQSBkoDADg&amp;ved=0CAgQsCUoAg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www.google.com/imgres?imgurl&amp;imgrefurl=http://www.mstrust.org.uk/information/publications/msexplained/central_nervous_system.jsp&amp;h=0&amp;w=0&amp;sz=1&amp;tbnid=U8dDAUSmx9iSuM&amp;tbnh=208&amp;tbnw=164&amp;zoom=1&amp;docid=7d645-7JyBRy5M&amp;hl=en&amp;ei=IQDXUuTGJNXJsQSBkoDADg&amp;ved=0CAgQsCUoAg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gif"/><Relationship Id="rId4" Type="http://schemas.openxmlformats.org/officeDocument/2006/relationships/hyperlink" Target="http://www.google.com/url?sa=i&amp;rct=j&amp;q=&amp;esrc=s&amp;source=images&amp;cd=&amp;cad=rja&amp;docid=SBJXDsM300cObM&amp;tbnid=lcLOyQ0CKtx91M:&amp;ved=0CAUQjRw&amp;url=http://www.womenshealthzone.net/bladder/urinary-incontinence/anatomy-physiology/&amp;ei=yv_WUsbZEZSqsQSj6YCABQ&amp;bvm=bv.59378465,d.eW0&amp;psig=AFQjCNFnw2kr49qLoB2O1UDTfTanO6xtkg&amp;ust=1389907841359203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25"/>
            <a:ext cx="9144000" cy="685800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5284"/>
            <a:ext cx="2666999" cy="989093"/>
          </a:xfrm>
          <a:prstGeom prst="rect">
            <a:avLst/>
          </a:prstGeom>
        </p:spPr>
      </p:pic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3459799" y="1056382"/>
            <a:ext cx="5684201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7030A0"/>
                </a:solidFill>
                <a:cs typeface="Arial" pitchFamily="34" charset="0"/>
              </a:rPr>
              <a:t>Issues With Bladder Function in MS</a:t>
            </a:r>
          </a:p>
        </p:txBody>
      </p:sp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3429000" y="2133600"/>
            <a:ext cx="57150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000" b="1" dirty="0" smtClean="0">
                <a:latin typeface="Arial" pitchFamily="34" charset="0"/>
                <a:cs typeface="Arial" pitchFamily="34" charset="0"/>
              </a:rPr>
              <a:t>Tracy Walker, NP, WOC</a:t>
            </a:r>
          </a:p>
        </p:txBody>
      </p:sp>
    </p:spTree>
    <p:extLst>
      <p:ext uri="{BB962C8B-B14F-4D97-AF65-F5344CB8AC3E}">
        <p14:creationId xmlns:p14="http://schemas.microsoft.com/office/powerpoint/2010/main" val="47542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at\AppData\Local\Microsoft\Windows\Temporary Internet Files\Content.IE5\OHI9BIHC\MC900436169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600200"/>
            <a:ext cx="5105400" cy="3962400"/>
          </a:xfrm>
          <a:prstGeom prst="rect">
            <a:avLst/>
          </a:prstGeom>
          <a:noFill/>
        </p:spPr>
      </p:pic>
      <p:sp>
        <p:nvSpPr>
          <p:cNvPr id="5" name="Freeform 4"/>
          <p:cNvSpPr/>
          <p:nvPr/>
        </p:nvSpPr>
        <p:spPr>
          <a:xfrm>
            <a:off x="2150814" y="3832074"/>
            <a:ext cx="2012624" cy="662105"/>
          </a:xfrm>
          <a:custGeom>
            <a:avLst/>
            <a:gdLst>
              <a:gd name="connsiteX0" fmla="*/ 37909 w 2012624"/>
              <a:gd name="connsiteY0" fmla="*/ 380003 h 662105"/>
              <a:gd name="connsiteX1" fmla="*/ 164369 w 2012624"/>
              <a:gd name="connsiteY1" fmla="*/ 457824 h 662105"/>
              <a:gd name="connsiteX2" fmla="*/ 193552 w 2012624"/>
              <a:gd name="connsiteY2" fmla="*/ 477279 h 662105"/>
              <a:gd name="connsiteX3" fmla="*/ 242190 w 2012624"/>
              <a:gd name="connsiteY3" fmla="*/ 516190 h 662105"/>
              <a:gd name="connsiteX4" fmla="*/ 271373 w 2012624"/>
              <a:gd name="connsiteY4" fmla="*/ 525917 h 662105"/>
              <a:gd name="connsiteX5" fmla="*/ 290829 w 2012624"/>
              <a:gd name="connsiteY5" fmla="*/ 545373 h 662105"/>
              <a:gd name="connsiteX6" fmla="*/ 358922 w 2012624"/>
              <a:gd name="connsiteY6" fmla="*/ 594011 h 662105"/>
              <a:gd name="connsiteX7" fmla="*/ 397833 w 2012624"/>
              <a:gd name="connsiteY7" fmla="*/ 623194 h 662105"/>
              <a:gd name="connsiteX8" fmla="*/ 456199 w 2012624"/>
              <a:gd name="connsiteY8" fmla="*/ 662105 h 662105"/>
              <a:gd name="connsiteX9" fmla="*/ 534020 w 2012624"/>
              <a:gd name="connsiteY9" fmla="*/ 652377 h 662105"/>
              <a:gd name="connsiteX10" fmla="*/ 563203 w 2012624"/>
              <a:gd name="connsiteY10" fmla="*/ 623194 h 662105"/>
              <a:gd name="connsiteX11" fmla="*/ 621569 w 2012624"/>
              <a:gd name="connsiteY11" fmla="*/ 535645 h 662105"/>
              <a:gd name="connsiteX12" fmla="*/ 641024 w 2012624"/>
              <a:gd name="connsiteY12" fmla="*/ 487007 h 662105"/>
              <a:gd name="connsiteX13" fmla="*/ 650752 w 2012624"/>
              <a:gd name="connsiteY13" fmla="*/ 448096 h 662105"/>
              <a:gd name="connsiteX14" fmla="*/ 660480 w 2012624"/>
              <a:gd name="connsiteY14" fmla="*/ 418913 h 662105"/>
              <a:gd name="connsiteX15" fmla="*/ 670207 w 2012624"/>
              <a:gd name="connsiteY15" fmla="*/ 380003 h 662105"/>
              <a:gd name="connsiteX16" fmla="*/ 689663 w 2012624"/>
              <a:gd name="connsiteY16" fmla="*/ 331364 h 662105"/>
              <a:gd name="connsiteX17" fmla="*/ 699390 w 2012624"/>
              <a:gd name="connsiteY17" fmla="*/ 243815 h 662105"/>
              <a:gd name="connsiteX18" fmla="*/ 709118 w 2012624"/>
              <a:gd name="connsiteY18" fmla="*/ 282726 h 662105"/>
              <a:gd name="connsiteX19" fmla="*/ 718846 w 2012624"/>
              <a:gd name="connsiteY19" fmla="*/ 311909 h 662105"/>
              <a:gd name="connsiteX20" fmla="*/ 738301 w 2012624"/>
              <a:gd name="connsiteY20" fmla="*/ 341092 h 662105"/>
              <a:gd name="connsiteX21" fmla="*/ 757756 w 2012624"/>
              <a:gd name="connsiteY21" fmla="*/ 399458 h 662105"/>
              <a:gd name="connsiteX22" fmla="*/ 806395 w 2012624"/>
              <a:gd name="connsiteY22" fmla="*/ 457824 h 662105"/>
              <a:gd name="connsiteX23" fmla="*/ 835577 w 2012624"/>
              <a:gd name="connsiteY23" fmla="*/ 467552 h 662105"/>
              <a:gd name="connsiteX24" fmla="*/ 1000948 w 2012624"/>
              <a:gd name="connsiteY24" fmla="*/ 487007 h 662105"/>
              <a:gd name="connsiteX25" fmla="*/ 1069041 w 2012624"/>
              <a:gd name="connsiteY25" fmla="*/ 467552 h 662105"/>
              <a:gd name="connsiteX26" fmla="*/ 1078769 w 2012624"/>
              <a:gd name="connsiteY26" fmla="*/ 428641 h 662105"/>
              <a:gd name="connsiteX27" fmla="*/ 1088497 w 2012624"/>
              <a:gd name="connsiteY27" fmla="*/ 380003 h 662105"/>
              <a:gd name="connsiteX28" fmla="*/ 1098224 w 2012624"/>
              <a:gd name="connsiteY28" fmla="*/ 175722 h 662105"/>
              <a:gd name="connsiteX29" fmla="*/ 1117680 w 2012624"/>
              <a:gd name="connsiteY29" fmla="*/ 204905 h 662105"/>
              <a:gd name="connsiteX30" fmla="*/ 1176046 w 2012624"/>
              <a:gd name="connsiteY30" fmla="*/ 282726 h 662105"/>
              <a:gd name="connsiteX31" fmla="*/ 1234412 w 2012624"/>
              <a:gd name="connsiteY31" fmla="*/ 350820 h 662105"/>
              <a:gd name="connsiteX32" fmla="*/ 1283050 w 2012624"/>
              <a:gd name="connsiteY32" fmla="*/ 409186 h 662105"/>
              <a:gd name="connsiteX33" fmla="*/ 1351143 w 2012624"/>
              <a:gd name="connsiteY33" fmla="*/ 448096 h 662105"/>
              <a:gd name="connsiteX34" fmla="*/ 1380326 w 2012624"/>
              <a:gd name="connsiteY34" fmla="*/ 457824 h 662105"/>
              <a:gd name="connsiteX35" fmla="*/ 1428965 w 2012624"/>
              <a:gd name="connsiteY35" fmla="*/ 448096 h 662105"/>
              <a:gd name="connsiteX36" fmla="*/ 1448420 w 2012624"/>
              <a:gd name="connsiteY36" fmla="*/ 409186 h 662105"/>
              <a:gd name="connsiteX37" fmla="*/ 1467875 w 2012624"/>
              <a:gd name="connsiteY37" fmla="*/ 331364 h 662105"/>
              <a:gd name="connsiteX38" fmla="*/ 1477603 w 2012624"/>
              <a:gd name="connsiteY38" fmla="*/ 282726 h 662105"/>
              <a:gd name="connsiteX39" fmla="*/ 1497058 w 2012624"/>
              <a:gd name="connsiteY39" fmla="*/ 253543 h 662105"/>
              <a:gd name="connsiteX40" fmla="*/ 1506786 w 2012624"/>
              <a:gd name="connsiteY40" fmla="*/ 20079 h 662105"/>
              <a:gd name="connsiteX41" fmla="*/ 1545697 w 2012624"/>
              <a:gd name="connsiteY41" fmla="*/ 68717 h 662105"/>
              <a:gd name="connsiteX42" fmla="*/ 1574880 w 2012624"/>
              <a:gd name="connsiteY42" fmla="*/ 127083 h 662105"/>
              <a:gd name="connsiteX43" fmla="*/ 1613790 w 2012624"/>
              <a:gd name="connsiteY43" fmla="*/ 156266 h 662105"/>
              <a:gd name="connsiteX44" fmla="*/ 1633246 w 2012624"/>
              <a:gd name="connsiteY44" fmla="*/ 185449 h 662105"/>
              <a:gd name="connsiteX45" fmla="*/ 1672156 w 2012624"/>
              <a:gd name="connsiteY45" fmla="*/ 214632 h 662105"/>
              <a:gd name="connsiteX46" fmla="*/ 1691612 w 2012624"/>
              <a:gd name="connsiteY46" fmla="*/ 243815 h 662105"/>
              <a:gd name="connsiteX47" fmla="*/ 1720795 w 2012624"/>
              <a:gd name="connsiteY47" fmla="*/ 253543 h 662105"/>
              <a:gd name="connsiteX48" fmla="*/ 1779160 w 2012624"/>
              <a:gd name="connsiteY48" fmla="*/ 282726 h 662105"/>
              <a:gd name="connsiteX49" fmla="*/ 1827799 w 2012624"/>
              <a:gd name="connsiteY49" fmla="*/ 263271 h 662105"/>
              <a:gd name="connsiteX50" fmla="*/ 1856982 w 2012624"/>
              <a:gd name="connsiteY50" fmla="*/ 185449 h 662105"/>
              <a:gd name="connsiteX51" fmla="*/ 1905620 w 2012624"/>
              <a:gd name="connsiteY51" fmla="*/ 136811 h 662105"/>
              <a:gd name="connsiteX52" fmla="*/ 1925075 w 2012624"/>
              <a:gd name="connsiteY52" fmla="*/ 107628 h 662105"/>
              <a:gd name="connsiteX53" fmla="*/ 1944531 w 2012624"/>
              <a:gd name="connsiteY53" fmla="*/ 68717 h 662105"/>
              <a:gd name="connsiteX54" fmla="*/ 2012624 w 2012624"/>
              <a:gd name="connsiteY54" fmla="*/ 624 h 662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2012624" h="662105">
                <a:moveTo>
                  <a:pt x="37909" y="380003"/>
                </a:moveTo>
                <a:cubicBezTo>
                  <a:pt x="113517" y="455611"/>
                  <a:pt x="0" y="348247"/>
                  <a:pt x="164369" y="457824"/>
                </a:cubicBezTo>
                <a:cubicBezTo>
                  <a:pt x="174097" y="464309"/>
                  <a:pt x="184423" y="469976"/>
                  <a:pt x="193552" y="477279"/>
                </a:cubicBezTo>
                <a:cubicBezTo>
                  <a:pt x="223713" y="501408"/>
                  <a:pt x="202266" y="496229"/>
                  <a:pt x="242190" y="516190"/>
                </a:cubicBezTo>
                <a:cubicBezTo>
                  <a:pt x="251361" y="520776"/>
                  <a:pt x="261645" y="522675"/>
                  <a:pt x="271373" y="525917"/>
                </a:cubicBezTo>
                <a:cubicBezTo>
                  <a:pt x="277858" y="532402"/>
                  <a:pt x="283783" y="539501"/>
                  <a:pt x="290829" y="545373"/>
                </a:cubicBezTo>
                <a:cubicBezTo>
                  <a:pt x="328982" y="577168"/>
                  <a:pt x="323540" y="568738"/>
                  <a:pt x="358922" y="594011"/>
                </a:cubicBezTo>
                <a:cubicBezTo>
                  <a:pt x="372115" y="603434"/>
                  <a:pt x="384551" y="613897"/>
                  <a:pt x="397833" y="623194"/>
                </a:cubicBezTo>
                <a:cubicBezTo>
                  <a:pt x="416989" y="636603"/>
                  <a:pt x="456199" y="662105"/>
                  <a:pt x="456199" y="662105"/>
                </a:cubicBezTo>
                <a:cubicBezTo>
                  <a:pt x="482139" y="658862"/>
                  <a:pt x="509452" y="661311"/>
                  <a:pt x="534020" y="652377"/>
                </a:cubicBezTo>
                <a:cubicBezTo>
                  <a:pt x="546949" y="647676"/>
                  <a:pt x="554949" y="634200"/>
                  <a:pt x="563203" y="623194"/>
                </a:cubicBezTo>
                <a:cubicBezTo>
                  <a:pt x="584247" y="595135"/>
                  <a:pt x="608543" y="568210"/>
                  <a:pt x="621569" y="535645"/>
                </a:cubicBezTo>
                <a:cubicBezTo>
                  <a:pt x="628054" y="519432"/>
                  <a:pt x="635502" y="503572"/>
                  <a:pt x="641024" y="487007"/>
                </a:cubicBezTo>
                <a:cubicBezTo>
                  <a:pt x="645252" y="474324"/>
                  <a:pt x="647079" y="460951"/>
                  <a:pt x="650752" y="448096"/>
                </a:cubicBezTo>
                <a:cubicBezTo>
                  <a:pt x="653569" y="438237"/>
                  <a:pt x="657663" y="428772"/>
                  <a:pt x="660480" y="418913"/>
                </a:cubicBezTo>
                <a:cubicBezTo>
                  <a:pt x="664153" y="406058"/>
                  <a:pt x="665979" y="392686"/>
                  <a:pt x="670207" y="380003"/>
                </a:cubicBezTo>
                <a:cubicBezTo>
                  <a:pt x="675729" y="363437"/>
                  <a:pt x="683178" y="347577"/>
                  <a:pt x="689663" y="331364"/>
                </a:cubicBezTo>
                <a:cubicBezTo>
                  <a:pt x="692905" y="302181"/>
                  <a:pt x="688485" y="271077"/>
                  <a:pt x="699390" y="243815"/>
                </a:cubicBezTo>
                <a:cubicBezTo>
                  <a:pt x="704355" y="231402"/>
                  <a:pt x="705445" y="269871"/>
                  <a:pt x="709118" y="282726"/>
                </a:cubicBezTo>
                <a:cubicBezTo>
                  <a:pt x="711935" y="292585"/>
                  <a:pt x="714260" y="302738"/>
                  <a:pt x="718846" y="311909"/>
                </a:cubicBezTo>
                <a:cubicBezTo>
                  <a:pt x="724074" y="322366"/>
                  <a:pt x="733553" y="330408"/>
                  <a:pt x="738301" y="341092"/>
                </a:cubicBezTo>
                <a:cubicBezTo>
                  <a:pt x="746630" y="359832"/>
                  <a:pt x="746380" y="382395"/>
                  <a:pt x="757756" y="399458"/>
                </a:cubicBezTo>
                <a:cubicBezTo>
                  <a:pt x="772112" y="420991"/>
                  <a:pt x="783925" y="442844"/>
                  <a:pt x="806395" y="457824"/>
                </a:cubicBezTo>
                <a:cubicBezTo>
                  <a:pt x="814926" y="463512"/>
                  <a:pt x="825630" y="465065"/>
                  <a:pt x="835577" y="467552"/>
                </a:cubicBezTo>
                <a:cubicBezTo>
                  <a:pt x="896418" y="482762"/>
                  <a:pt x="929341" y="481040"/>
                  <a:pt x="1000948" y="487007"/>
                </a:cubicBezTo>
                <a:cubicBezTo>
                  <a:pt x="1023646" y="480522"/>
                  <a:pt x="1050156" y="481716"/>
                  <a:pt x="1069041" y="467552"/>
                </a:cubicBezTo>
                <a:cubicBezTo>
                  <a:pt x="1079737" y="459530"/>
                  <a:pt x="1075869" y="441692"/>
                  <a:pt x="1078769" y="428641"/>
                </a:cubicBezTo>
                <a:cubicBezTo>
                  <a:pt x="1082356" y="412501"/>
                  <a:pt x="1085254" y="396216"/>
                  <a:pt x="1088497" y="380003"/>
                </a:cubicBezTo>
                <a:cubicBezTo>
                  <a:pt x="1091739" y="311909"/>
                  <a:pt x="1087017" y="242965"/>
                  <a:pt x="1098224" y="175722"/>
                </a:cubicBezTo>
                <a:cubicBezTo>
                  <a:pt x="1100146" y="164190"/>
                  <a:pt x="1111879" y="194754"/>
                  <a:pt x="1117680" y="204905"/>
                </a:cubicBezTo>
                <a:cubicBezTo>
                  <a:pt x="1193035" y="336774"/>
                  <a:pt x="1066548" y="136727"/>
                  <a:pt x="1176046" y="282726"/>
                </a:cubicBezTo>
                <a:cubicBezTo>
                  <a:pt x="1261377" y="396501"/>
                  <a:pt x="1153126" y="255987"/>
                  <a:pt x="1234412" y="350820"/>
                </a:cubicBezTo>
                <a:cubicBezTo>
                  <a:pt x="1255044" y="374890"/>
                  <a:pt x="1260081" y="390811"/>
                  <a:pt x="1283050" y="409186"/>
                </a:cubicBezTo>
                <a:cubicBezTo>
                  <a:pt x="1301836" y="424215"/>
                  <a:pt x="1329638" y="438879"/>
                  <a:pt x="1351143" y="448096"/>
                </a:cubicBezTo>
                <a:cubicBezTo>
                  <a:pt x="1360568" y="452135"/>
                  <a:pt x="1370598" y="454581"/>
                  <a:pt x="1380326" y="457824"/>
                </a:cubicBezTo>
                <a:cubicBezTo>
                  <a:pt x="1396539" y="454581"/>
                  <a:pt x="1415511" y="457706"/>
                  <a:pt x="1428965" y="448096"/>
                </a:cubicBezTo>
                <a:cubicBezTo>
                  <a:pt x="1440765" y="439668"/>
                  <a:pt x="1443834" y="422943"/>
                  <a:pt x="1448420" y="409186"/>
                </a:cubicBezTo>
                <a:cubicBezTo>
                  <a:pt x="1456875" y="383819"/>
                  <a:pt x="1462631" y="357584"/>
                  <a:pt x="1467875" y="331364"/>
                </a:cubicBezTo>
                <a:cubicBezTo>
                  <a:pt x="1471118" y="315151"/>
                  <a:pt x="1471798" y="298207"/>
                  <a:pt x="1477603" y="282726"/>
                </a:cubicBezTo>
                <a:cubicBezTo>
                  <a:pt x="1481708" y="271779"/>
                  <a:pt x="1490573" y="263271"/>
                  <a:pt x="1497058" y="253543"/>
                </a:cubicBezTo>
                <a:cubicBezTo>
                  <a:pt x="1500301" y="175722"/>
                  <a:pt x="1486964" y="95403"/>
                  <a:pt x="1506786" y="20079"/>
                </a:cubicBezTo>
                <a:cubicBezTo>
                  <a:pt x="1512070" y="0"/>
                  <a:pt x="1534550" y="51201"/>
                  <a:pt x="1545697" y="68717"/>
                </a:cubicBezTo>
                <a:cubicBezTo>
                  <a:pt x="1557375" y="87068"/>
                  <a:pt x="1561526" y="109913"/>
                  <a:pt x="1574880" y="127083"/>
                </a:cubicBezTo>
                <a:cubicBezTo>
                  <a:pt x="1584834" y="139880"/>
                  <a:pt x="1602326" y="144802"/>
                  <a:pt x="1613790" y="156266"/>
                </a:cubicBezTo>
                <a:cubicBezTo>
                  <a:pt x="1622057" y="164533"/>
                  <a:pt x="1624979" y="177182"/>
                  <a:pt x="1633246" y="185449"/>
                </a:cubicBezTo>
                <a:cubicBezTo>
                  <a:pt x="1644710" y="196913"/>
                  <a:pt x="1660692" y="203168"/>
                  <a:pt x="1672156" y="214632"/>
                </a:cubicBezTo>
                <a:cubicBezTo>
                  <a:pt x="1680423" y="222899"/>
                  <a:pt x="1682483" y="236512"/>
                  <a:pt x="1691612" y="243815"/>
                </a:cubicBezTo>
                <a:cubicBezTo>
                  <a:pt x="1699619" y="250221"/>
                  <a:pt x="1711624" y="248957"/>
                  <a:pt x="1720795" y="253543"/>
                </a:cubicBezTo>
                <a:cubicBezTo>
                  <a:pt x="1796224" y="291258"/>
                  <a:pt x="1705807" y="258274"/>
                  <a:pt x="1779160" y="282726"/>
                </a:cubicBezTo>
                <a:cubicBezTo>
                  <a:pt x="1795373" y="276241"/>
                  <a:pt x="1814541" y="274635"/>
                  <a:pt x="1827799" y="263271"/>
                </a:cubicBezTo>
                <a:cubicBezTo>
                  <a:pt x="1849760" y="244447"/>
                  <a:pt x="1846939" y="208884"/>
                  <a:pt x="1856982" y="185449"/>
                </a:cubicBezTo>
                <a:cubicBezTo>
                  <a:pt x="1869952" y="155185"/>
                  <a:pt x="1879679" y="154105"/>
                  <a:pt x="1905620" y="136811"/>
                </a:cubicBezTo>
                <a:cubicBezTo>
                  <a:pt x="1912105" y="127083"/>
                  <a:pt x="1919275" y="117779"/>
                  <a:pt x="1925075" y="107628"/>
                </a:cubicBezTo>
                <a:cubicBezTo>
                  <a:pt x="1932270" y="95037"/>
                  <a:pt x="1935628" y="80164"/>
                  <a:pt x="1944531" y="68717"/>
                </a:cubicBezTo>
                <a:lnTo>
                  <a:pt x="2012624" y="624"/>
                </a:lnTo>
              </a:path>
            </a:pathLst>
          </a:cu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4046706" y="4445540"/>
            <a:ext cx="729575" cy="254296"/>
          </a:xfrm>
          <a:custGeom>
            <a:avLst/>
            <a:gdLst>
              <a:gd name="connsiteX0" fmla="*/ 0 w 729575"/>
              <a:gd name="connsiteY0" fmla="*/ 0 h 254296"/>
              <a:gd name="connsiteX1" fmla="*/ 29183 w 729575"/>
              <a:gd name="connsiteY1" fmla="*/ 29183 h 254296"/>
              <a:gd name="connsiteX2" fmla="*/ 38911 w 729575"/>
              <a:gd name="connsiteY2" fmla="*/ 58366 h 254296"/>
              <a:gd name="connsiteX3" fmla="*/ 77822 w 729575"/>
              <a:gd name="connsiteY3" fmla="*/ 97277 h 254296"/>
              <a:gd name="connsiteX4" fmla="*/ 107005 w 729575"/>
              <a:gd name="connsiteY4" fmla="*/ 87549 h 254296"/>
              <a:gd name="connsiteX5" fmla="*/ 165371 w 729575"/>
              <a:gd name="connsiteY5" fmla="*/ 38911 h 254296"/>
              <a:gd name="connsiteX6" fmla="*/ 194554 w 729575"/>
              <a:gd name="connsiteY6" fmla="*/ 19456 h 254296"/>
              <a:gd name="connsiteX7" fmla="*/ 243192 w 729575"/>
              <a:gd name="connsiteY7" fmla="*/ 29183 h 254296"/>
              <a:gd name="connsiteX8" fmla="*/ 262647 w 729575"/>
              <a:gd name="connsiteY8" fmla="*/ 58366 h 254296"/>
              <a:gd name="connsiteX9" fmla="*/ 311285 w 729575"/>
              <a:gd name="connsiteY9" fmla="*/ 97277 h 254296"/>
              <a:gd name="connsiteX10" fmla="*/ 350196 w 729575"/>
              <a:gd name="connsiteY10" fmla="*/ 136188 h 254296"/>
              <a:gd name="connsiteX11" fmla="*/ 476656 w 729575"/>
              <a:gd name="connsiteY11" fmla="*/ 126460 h 254296"/>
              <a:gd name="connsiteX12" fmla="*/ 544749 w 729575"/>
              <a:gd name="connsiteY12" fmla="*/ 126460 h 254296"/>
              <a:gd name="connsiteX13" fmla="*/ 564205 w 729575"/>
              <a:gd name="connsiteY13" fmla="*/ 145915 h 254296"/>
              <a:gd name="connsiteX14" fmla="*/ 583660 w 729575"/>
              <a:gd name="connsiteY14" fmla="*/ 204281 h 254296"/>
              <a:gd name="connsiteX15" fmla="*/ 603115 w 729575"/>
              <a:gd name="connsiteY15" fmla="*/ 223737 h 254296"/>
              <a:gd name="connsiteX16" fmla="*/ 700392 w 729575"/>
              <a:gd name="connsiteY16" fmla="*/ 252920 h 254296"/>
              <a:gd name="connsiteX17" fmla="*/ 729575 w 729575"/>
              <a:gd name="connsiteY17" fmla="*/ 252920 h 254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29575" h="254296">
                <a:moveTo>
                  <a:pt x="0" y="0"/>
                </a:moveTo>
                <a:cubicBezTo>
                  <a:pt x="9728" y="9728"/>
                  <a:pt x="21552" y="17737"/>
                  <a:pt x="29183" y="29183"/>
                </a:cubicBezTo>
                <a:cubicBezTo>
                  <a:pt x="34871" y="37715"/>
                  <a:pt x="32951" y="50022"/>
                  <a:pt x="38911" y="58366"/>
                </a:cubicBezTo>
                <a:cubicBezTo>
                  <a:pt x="49573" y="73292"/>
                  <a:pt x="77822" y="97277"/>
                  <a:pt x="77822" y="97277"/>
                </a:cubicBezTo>
                <a:cubicBezTo>
                  <a:pt x="87550" y="94034"/>
                  <a:pt x="97834" y="92135"/>
                  <a:pt x="107005" y="87549"/>
                </a:cubicBezTo>
                <a:cubicBezTo>
                  <a:pt x="143235" y="69434"/>
                  <a:pt x="133098" y="65805"/>
                  <a:pt x="165371" y="38911"/>
                </a:cubicBezTo>
                <a:cubicBezTo>
                  <a:pt x="174352" y="31427"/>
                  <a:pt x="184826" y="25941"/>
                  <a:pt x="194554" y="19456"/>
                </a:cubicBezTo>
                <a:cubicBezTo>
                  <a:pt x="210767" y="22698"/>
                  <a:pt x="228837" y="20980"/>
                  <a:pt x="243192" y="29183"/>
                </a:cubicBezTo>
                <a:cubicBezTo>
                  <a:pt x="253343" y="34983"/>
                  <a:pt x="255344" y="49237"/>
                  <a:pt x="262647" y="58366"/>
                </a:cubicBezTo>
                <a:cubicBezTo>
                  <a:pt x="286730" y="88470"/>
                  <a:pt x="279111" y="69699"/>
                  <a:pt x="311285" y="97277"/>
                </a:cubicBezTo>
                <a:cubicBezTo>
                  <a:pt x="325212" y="109214"/>
                  <a:pt x="350196" y="136188"/>
                  <a:pt x="350196" y="136188"/>
                </a:cubicBezTo>
                <a:cubicBezTo>
                  <a:pt x="392349" y="132945"/>
                  <a:pt x="434668" y="131400"/>
                  <a:pt x="476656" y="126460"/>
                </a:cubicBezTo>
                <a:cubicBezTo>
                  <a:pt x="539853" y="119025"/>
                  <a:pt x="491885" y="108838"/>
                  <a:pt x="544749" y="126460"/>
                </a:cubicBezTo>
                <a:cubicBezTo>
                  <a:pt x="551234" y="132945"/>
                  <a:pt x="560103" y="137712"/>
                  <a:pt x="564205" y="145915"/>
                </a:cubicBezTo>
                <a:cubicBezTo>
                  <a:pt x="573376" y="164258"/>
                  <a:pt x="569159" y="189780"/>
                  <a:pt x="583660" y="204281"/>
                </a:cubicBezTo>
                <a:cubicBezTo>
                  <a:pt x="590145" y="210766"/>
                  <a:pt x="594912" y="219635"/>
                  <a:pt x="603115" y="223737"/>
                </a:cubicBezTo>
                <a:cubicBezTo>
                  <a:pt x="613944" y="229152"/>
                  <a:pt x="680845" y="250127"/>
                  <a:pt x="700392" y="252920"/>
                </a:cubicBezTo>
                <a:cubicBezTo>
                  <a:pt x="710022" y="254296"/>
                  <a:pt x="719847" y="252920"/>
                  <a:pt x="729575" y="252920"/>
                </a:cubicBez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5437762" y="3540868"/>
            <a:ext cx="1118681" cy="214009"/>
          </a:xfrm>
          <a:custGeom>
            <a:avLst/>
            <a:gdLst>
              <a:gd name="connsiteX0" fmla="*/ 0 w 1118681"/>
              <a:gd name="connsiteY0" fmla="*/ 0 h 214009"/>
              <a:gd name="connsiteX1" fmla="*/ 48638 w 1118681"/>
              <a:gd name="connsiteY1" fmla="*/ 38911 h 214009"/>
              <a:gd name="connsiteX2" fmla="*/ 68093 w 1118681"/>
              <a:gd name="connsiteY2" fmla="*/ 68094 h 214009"/>
              <a:gd name="connsiteX3" fmla="*/ 184825 w 1118681"/>
              <a:gd name="connsiteY3" fmla="*/ 97277 h 214009"/>
              <a:gd name="connsiteX4" fmla="*/ 262647 w 1118681"/>
              <a:gd name="connsiteY4" fmla="*/ 87549 h 214009"/>
              <a:gd name="connsiteX5" fmla="*/ 272374 w 1118681"/>
              <a:gd name="connsiteY5" fmla="*/ 58366 h 214009"/>
              <a:gd name="connsiteX6" fmla="*/ 301557 w 1118681"/>
              <a:gd name="connsiteY6" fmla="*/ 38911 h 214009"/>
              <a:gd name="connsiteX7" fmla="*/ 340468 w 1118681"/>
              <a:gd name="connsiteY7" fmla="*/ 107004 h 214009"/>
              <a:gd name="connsiteX8" fmla="*/ 359923 w 1118681"/>
              <a:gd name="connsiteY8" fmla="*/ 126460 h 214009"/>
              <a:gd name="connsiteX9" fmla="*/ 428017 w 1118681"/>
              <a:gd name="connsiteY9" fmla="*/ 175098 h 214009"/>
              <a:gd name="connsiteX10" fmla="*/ 486383 w 1118681"/>
              <a:gd name="connsiteY10" fmla="*/ 194553 h 214009"/>
              <a:gd name="connsiteX11" fmla="*/ 515566 w 1118681"/>
              <a:gd name="connsiteY11" fmla="*/ 204281 h 214009"/>
              <a:gd name="connsiteX12" fmla="*/ 583659 w 1118681"/>
              <a:gd name="connsiteY12" fmla="*/ 175098 h 214009"/>
              <a:gd name="connsiteX13" fmla="*/ 603115 w 1118681"/>
              <a:gd name="connsiteY13" fmla="*/ 145915 h 214009"/>
              <a:gd name="connsiteX14" fmla="*/ 632298 w 1118681"/>
              <a:gd name="connsiteY14" fmla="*/ 97277 h 214009"/>
              <a:gd name="connsiteX15" fmla="*/ 642025 w 1118681"/>
              <a:gd name="connsiteY15" fmla="*/ 68094 h 214009"/>
              <a:gd name="connsiteX16" fmla="*/ 719847 w 1118681"/>
              <a:gd name="connsiteY16" fmla="*/ 97277 h 214009"/>
              <a:gd name="connsiteX17" fmla="*/ 778212 w 1118681"/>
              <a:gd name="connsiteY17" fmla="*/ 116732 h 214009"/>
              <a:gd name="connsiteX18" fmla="*/ 826851 w 1118681"/>
              <a:gd name="connsiteY18" fmla="*/ 155643 h 214009"/>
              <a:gd name="connsiteX19" fmla="*/ 865761 w 1118681"/>
              <a:gd name="connsiteY19" fmla="*/ 165370 h 214009"/>
              <a:gd name="connsiteX20" fmla="*/ 914400 w 1118681"/>
              <a:gd name="connsiteY20" fmla="*/ 204281 h 214009"/>
              <a:gd name="connsiteX21" fmla="*/ 963038 w 1118681"/>
              <a:gd name="connsiteY21" fmla="*/ 214009 h 214009"/>
              <a:gd name="connsiteX22" fmla="*/ 1001949 w 1118681"/>
              <a:gd name="connsiteY22" fmla="*/ 194553 h 214009"/>
              <a:gd name="connsiteX23" fmla="*/ 1060315 w 1118681"/>
              <a:gd name="connsiteY23" fmla="*/ 136187 h 214009"/>
              <a:gd name="connsiteX24" fmla="*/ 1070042 w 1118681"/>
              <a:gd name="connsiteY24" fmla="*/ 107004 h 214009"/>
              <a:gd name="connsiteX25" fmla="*/ 1089498 w 1118681"/>
              <a:gd name="connsiteY25" fmla="*/ 87549 h 214009"/>
              <a:gd name="connsiteX26" fmla="*/ 1108953 w 1118681"/>
              <a:gd name="connsiteY26" fmla="*/ 58366 h 214009"/>
              <a:gd name="connsiteX27" fmla="*/ 1118681 w 1118681"/>
              <a:gd name="connsiteY27" fmla="*/ 29183 h 214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118681" h="214009">
                <a:moveTo>
                  <a:pt x="0" y="0"/>
                </a:moveTo>
                <a:cubicBezTo>
                  <a:pt x="21671" y="14447"/>
                  <a:pt x="32795" y="19107"/>
                  <a:pt x="48638" y="38911"/>
                </a:cubicBezTo>
                <a:cubicBezTo>
                  <a:pt x="55941" y="48040"/>
                  <a:pt x="58179" y="61898"/>
                  <a:pt x="68093" y="68094"/>
                </a:cubicBezTo>
                <a:cubicBezTo>
                  <a:pt x="96120" y="85611"/>
                  <a:pt x="153406" y="92040"/>
                  <a:pt x="184825" y="97277"/>
                </a:cubicBezTo>
                <a:cubicBezTo>
                  <a:pt x="210766" y="94034"/>
                  <a:pt x="238758" y="98167"/>
                  <a:pt x="262647" y="87549"/>
                </a:cubicBezTo>
                <a:cubicBezTo>
                  <a:pt x="272017" y="83385"/>
                  <a:pt x="265969" y="66373"/>
                  <a:pt x="272374" y="58366"/>
                </a:cubicBezTo>
                <a:cubicBezTo>
                  <a:pt x="279677" y="49237"/>
                  <a:pt x="291829" y="45396"/>
                  <a:pt x="301557" y="38911"/>
                </a:cubicBezTo>
                <a:cubicBezTo>
                  <a:pt x="367078" y="104432"/>
                  <a:pt x="301277" y="28621"/>
                  <a:pt x="340468" y="107004"/>
                </a:cubicBezTo>
                <a:cubicBezTo>
                  <a:pt x="344570" y="115207"/>
                  <a:pt x="352877" y="120589"/>
                  <a:pt x="359923" y="126460"/>
                </a:cubicBezTo>
                <a:cubicBezTo>
                  <a:pt x="364030" y="129882"/>
                  <a:pt x="417186" y="170284"/>
                  <a:pt x="428017" y="175098"/>
                </a:cubicBezTo>
                <a:cubicBezTo>
                  <a:pt x="446757" y="183427"/>
                  <a:pt x="466928" y="188068"/>
                  <a:pt x="486383" y="194553"/>
                </a:cubicBezTo>
                <a:lnTo>
                  <a:pt x="515566" y="204281"/>
                </a:lnTo>
                <a:cubicBezTo>
                  <a:pt x="545332" y="196839"/>
                  <a:pt x="561267" y="197490"/>
                  <a:pt x="583659" y="175098"/>
                </a:cubicBezTo>
                <a:cubicBezTo>
                  <a:pt x="591926" y="166831"/>
                  <a:pt x="596630" y="155643"/>
                  <a:pt x="603115" y="145915"/>
                </a:cubicBezTo>
                <a:cubicBezTo>
                  <a:pt x="630670" y="63245"/>
                  <a:pt x="592239" y="164041"/>
                  <a:pt x="632298" y="97277"/>
                </a:cubicBezTo>
                <a:cubicBezTo>
                  <a:pt x="637574" y="88484"/>
                  <a:pt x="638783" y="77822"/>
                  <a:pt x="642025" y="68094"/>
                </a:cubicBezTo>
                <a:cubicBezTo>
                  <a:pt x="726267" y="89153"/>
                  <a:pt x="635069" y="63365"/>
                  <a:pt x="719847" y="97277"/>
                </a:cubicBezTo>
                <a:cubicBezTo>
                  <a:pt x="738888" y="104893"/>
                  <a:pt x="778212" y="116732"/>
                  <a:pt x="778212" y="116732"/>
                </a:cubicBezTo>
                <a:cubicBezTo>
                  <a:pt x="793900" y="132419"/>
                  <a:pt x="805379" y="146441"/>
                  <a:pt x="826851" y="155643"/>
                </a:cubicBezTo>
                <a:cubicBezTo>
                  <a:pt x="839139" y="160909"/>
                  <a:pt x="852791" y="162128"/>
                  <a:pt x="865761" y="165370"/>
                </a:cubicBezTo>
                <a:cubicBezTo>
                  <a:pt x="880007" y="179616"/>
                  <a:pt x="894765" y="196918"/>
                  <a:pt x="914400" y="204281"/>
                </a:cubicBezTo>
                <a:cubicBezTo>
                  <a:pt x="929881" y="210086"/>
                  <a:pt x="946825" y="210766"/>
                  <a:pt x="963038" y="214009"/>
                </a:cubicBezTo>
                <a:cubicBezTo>
                  <a:pt x="976008" y="207524"/>
                  <a:pt x="990625" y="203612"/>
                  <a:pt x="1001949" y="194553"/>
                </a:cubicBezTo>
                <a:cubicBezTo>
                  <a:pt x="1023434" y="177365"/>
                  <a:pt x="1060315" y="136187"/>
                  <a:pt x="1060315" y="136187"/>
                </a:cubicBezTo>
                <a:cubicBezTo>
                  <a:pt x="1063557" y="126459"/>
                  <a:pt x="1064766" y="115797"/>
                  <a:pt x="1070042" y="107004"/>
                </a:cubicBezTo>
                <a:cubicBezTo>
                  <a:pt x="1074761" y="99140"/>
                  <a:pt x="1083769" y="94711"/>
                  <a:pt x="1089498" y="87549"/>
                </a:cubicBezTo>
                <a:cubicBezTo>
                  <a:pt x="1096801" y="78420"/>
                  <a:pt x="1103725" y="68823"/>
                  <a:pt x="1108953" y="58366"/>
                </a:cubicBezTo>
                <a:cubicBezTo>
                  <a:pt x="1113539" y="49195"/>
                  <a:pt x="1118681" y="29183"/>
                  <a:pt x="1118681" y="29183"/>
                </a:cubicBez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143000" y="4876800"/>
            <a:ext cx="131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Normal fill</a:t>
            </a:r>
            <a:endParaRPr lang="en-US" b="1" dirty="0"/>
          </a:p>
        </p:txBody>
      </p:sp>
      <p:cxnSp>
        <p:nvCxnSpPr>
          <p:cNvPr id="10" name="Straight Arrow Connector 9"/>
          <p:cNvCxnSpPr>
            <a:stCxn id="8" idx="3"/>
          </p:cNvCxnSpPr>
          <p:nvPr/>
        </p:nvCxnSpPr>
        <p:spPr>
          <a:xfrm flipV="1">
            <a:off x="2456180" y="4724400"/>
            <a:ext cx="287020" cy="33706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4343400" y="4800600"/>
            <a:ext cx="152400" cy="609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733800" y="5410200"/>
            <a:ext cx="13465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Failure to fill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781800" y="3886200"/>
            <a:ext cx="1967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Failure to empty</a:t>
            </a:r>
            <a:endParaRPr lang="en-US" b="1" dirty="0"/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6248400" y="4267200"/>
            <a:ext cx="838200" cy="152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5-Point Star 14"/>
          <p:cNvSpPr/>
          <p:nvPr/>
        </p:nvSpPr>
        <p:spPr>
          <a:xfrm>
            <a:off x="4191000" y="2438400"/>
            <a:ext cx="914400" cy="914400"/>
          </a:xfrm>
          <a:prstGeom prst="star5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429000" y="5181600"/>
            <a:ext cx="1600200" cy="914400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22863" y="457200"/>
            <a:ext cx="44374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/>
              <a:t>Bladders that don’t fill…</a:t>
            </a:r>
            <a:endParaRPr lang="en-US" sz="2800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304800"/>
            <a:ext cx="9144000" cy="1387474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Symptoms Some People Experience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600" y="1219200"/>
            <a:ext cx="8382000" cy="5105400"/>
          </a:xfrm>
        </p:spPr>
        <p:txBody>
          <a:bodyPr>
            <a:normAutofit/>
          </a:bodyPr>
          <a:lstStyle/>
          <a:p>
            <a:pPr>
              <a:spcAft>
                <a:spcPts val="2400"/>
              </a:spcAft>
              <a:buNone/>
            </a:pPr>
            <a:r>
              <a:rPr lang="en-US" sz="3300" b="1" dirty="0" smtClean="0">
                <a:solidFill>
                  <a:schemeClr val="tx2"/>
                </a:solidFill>
              </a:rPr>
              <a:t>If your bladder does not hold much:</a:t>
            </a:r>
          </a:p>
          <a:p>
            <a:pPr marL="401638" lvl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800" b="1" dirty="0" smtClean="0"/>
              <a:t>Frequency</a:t>
            </a:r>
            <a:endParaRPr lang="en-US" sz="2800" b="1" dirty="0" smtClean="0"/>
          </a:p>
          <a:p>
            <a:pPr marL="401638" lvl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800" b="1" dirty="0" smtClean="0"/>
              <a:t>Urgency</a:t>
            </a:r>
          </a:p>
          <a:p>
            <a:pPr marL="401638" lvl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800" b="1" dirty="0" smtClean="0"/>
              <a:t>Mild incontinence</a:t>
            </a:r>
          </a:p>
          <a:p>
            <a:pPr marL="401638" lvl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800" b="1" dirty="0" smtClean="0"/>
              <a:t>Loss of sleep</a:t>
            </a:r>
          </a:p>
          <a:p>
            <a:pPr marL="401638" lvl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800" b="1" dirty="0" smtClean="0"/>
              <a:t>Inability to be </a:t>
            </a:r>
            <a:r>
              <a:rPr lang="en-US" sz="2800" b="1" dirty="0" smtClean="0"/>
              <a:t>out-and-about </a:t>
            </a:r>
            <a:r>
              <a:rPr lang="en-US" sz="2800" b="1" dirty="0" smtClean="0"/>
              <a:t>without worrying about where </a:t>
            </a:r>
            <a:r>
              <a:rPr lang="en-US" sz="2800" b="1" dirty="0" smtClean="0"/>
              <a:t>bathrooms </a:t>
            </a:r>
            <a:r>
              <a:rPr lang="en-US" sz="2800" b="1" dirty="0" smtClean="0"/>
              <a:t>are located.</a:t>
            </a:r>
            <a:endParaRPr lang="en-US" sz="2800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76200"/>
            <a:ext cx="525780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36439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at\AppData\Local\Microsoft\Windows\Temporary Internet Files\Content.IE5\OHI9BIHC\MC900436169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381000"/>
            <a:ext cx="6629400" cy="5145206"/>
          </a:xfrm>
          <a:prstGeom prst="rect">
            <a:avLst/>
          </a:prstGeom>
          <a:noFill/>
        </p:spPr>
      </p:pic>
      <p:sp>
        <p:nvSpPr>
          <p:cNvPr id="5" name="Freeform 4"/>
          <p:cNvSpPr/>
          <p:nvPr/>
        </p:nvSpPr>
        <p:spPr>
          <a:xfrm>
            <a:off x="1447800" y="3505200"/>
            <a:ext cx="2613408" cy="767282"/>
          </a:xfrm>
          <a:custGeom>
            <a:avLst/>
            <a:gdLst>
              <a:gd name="connsiteX0" fmla="*/ 37909 w 2012624"/>
              <a:gd name="connsiteY0" fmla="*/ 380003 h 662105"/>
              <a:gd name="connsiteX1" fmla="*/ 164369 w 2012624"/>
              <a:gd name="connsiteY1" fmla="*/ 457824 h 662105"/>
              <a:gd name="connsiteX2" fmla="*/ 193552 w 2012624"/>
              <a:gd name="connsiteY2" fmla="*/ 477279 h 662105"/>
              <a:gd name="connsiteX3" fmla="*/ 242190 w 2012624"/>
              <a:gd name="connsiteY3" fmla="*/ 516190 h 662105"/>
              <a:gd name="connsiteX4" fmla="*/ 271373 w 2012624"/>
              <a:gd name="connsiteY4" fmla="*/ 525917 h 662105"/>
              <a:gd name="connsiteX5" fmla="*/ 290829 w 2012624"/>
              <a:gd name="connsiteY5" fmla="*/ 545373 h 662105"/>
              <a:gd name="connsiteX6" fmla="*/ 358922 w 2012624"/>
              <a:gd name="connsiteY6" fmla="*/ 594011 h 662105"/>
              <a:gd name="connsiteX7" fmla="*/ 397833 w 2012624"/>
              <a:gd name="connsiteY7" fmla="*/ 623194 h 662105"/>
              <a:gd name="connsiteX8" fmla="*/ 456199 w 2012624"/>
              <a:gd name="connsiteY8" fmla="*/ 662105 h 662105"/>
              <a:gd name="connsiteX9" fmla="*/ 534020 w 2012624"/>
              <a:gd name="connsiteY9" fmla="*/ 652377 h 662105"/>
              <a:gd name="connsiteX10" fmla="*/ 563203 w 2012624"/>
              <a:gd name="connsiteY10" fmla="*/ 623194 h 662105"/>
              <a:gd name="connsiteX11" fmla="*/ 621569 w 2012624"/>
              <a:gd name="connsiteY11" fmla="*/ 535645 h 662105"/>
              <a:gd name="connsiteX12" fmla="*/ 641024 w 2012624"/>
              <a:gd name="connsiteY12" fmla="*/ 487007 h 662105"/>
              <a:gd name="connsiteX13" fmla="*/ 650752 w 2012624"/>
              <a:gd name="connsiteY13" fmla="*/ 448096 h 662105"/>
              <a:gd name="connsiteX14" fmla="*/ 660480 w 2012624"/>
              <a:gd name="connsiteY14" fmla="*/ 418913 h 662105"/>
              <a:gd name="connsiteX15" fmla="*/ 670207 w 2012624"/>
              <a:gd name="connsiteY15" fmla="*/ 380003 h 662105"/>
              <a:gd name="connsiteX16" fmla="*/ 689663 w 2012624"/>
              <a:gd name="connsiteY16" fmla="*/ 331364 h 662105"/>
              <a:gd name="connsiteX17" fmla="*/ 699390 w 2012624"/>
              <a:gd name="connsiteY17" fmla="*/ 243815 h 662105"/>
              <a:gd name="connsiteX18" fmla="*/ 709118 w 2012624"/>
              <a:gd name="connsiteY18" fmla="*/ 282726 h 662105"/>
              <a:gd name="connsiteX19" fmla="*/ 718846 w 2012624"/>
              <a:gd name="connsiteY19" fmla="*/ 311909 h 662105"/>
              <a:gd name="connsiteX20" fmla="*/ 738301 w 2012624"/>
              <a:gd name="connsiteY20" fmla="*/ 341092 h 662105"/>
              <a:gd name="connsiteX21" fmla="*/ 757756 w 2012624"/>
              <a:gd name="connsiteY21" fmla="*/ 399458 h 662105"/>
              <a:gd name="connsiteX22" fmla="*/ 806395 w 2012624"/>
              <a:gd name="connsiteY22" fmla="*/ 457824 h 662105"/>
              <a:gd name="connsiteX23" fmla="*/ 835577 w 2012624"/>
              <a:gd name="connsiteY23" fmla="*/ 467552 h 662105"/>
              <a:gd name="connsiteX24" fmla="*/ 1000948 w 2012624"/>
              <a:gd name="connsiteY24" fmla="*/ 487007 h 662105"/>
              <a:gd name="connsiteX25" fmla="*/ 1069041 w 2012624"/>
              <a:gd name="connsiteY25" fmla="*/ 467552 h 662105"/>
              <a:gd name="connsiteX26" fmla="*/ 1078769 w 2012624"/>
              <a:gd name="connsiteY26" fmla="*/ 428641 h 662105"/>
              <a:gd name="connsiteX27" fmla="*/ 1088497 w 2012624"/>
              <a:gd name="connsiteY27" fmla="*/ 380003 h 662105"/>
              <a:gd name="connsiteX28" fmla="*/ 1098224 w 2012624"/>
              <a:gd name="connsiteY28" fmla="*/ 175722 h 662105"/>
              <a:gd name="connsiteX29" fmla="*/ 1117680 w 2012624"/>
              <a:gd name="connsiteY29" fmla="*/ 204905 h 662105"/>
              <a:gd name="connsiteX30" fmla="*/ 1176046 w 2012624"/>
              <a:gd name="connsiteY30" fmla="*/ 282726 h 662105"/>
              <a:gd name="connsiteX31" fmla="*/ 1234412 w 2012624"/>
              <a:gd name="connsiteY31" fmla="*/ 350820 h 662105"/>
              <a:gd name="connsiteX32" fmla="*/ 1283050 w 2012624"/>
              <a:gd name="connsiteY32" fmla="*/ 409186 h 662105"/>
              <a:gd name="connsiteX33" fmla="*/ 1351143 w 2012624"/>
              <a:gd name="connsiteY33" fmla="*/ 448096 h 662105"/>
              <a:gd name="connsiteX34" fmla="*/ 1380326 w 2012624"/>
              <a:gd name="connsiteY34" fmla="*/ 457824 h 662105"/>
              <a:gd name="connsiteX35" fmla="*/ 1428965 w 2012624"/>
              <a:gd name="connsiteY35" fmla="*/ 448096 h 662105"/>
              <a:gd name="connsiteX36" fmla="*/ 1448420 w 2012624"/>
              <a:gd name="connsiteY36" fmla="*/ 409186 h 662105"/>
              <a:gd name="connsiteX37" fmla="*/ 1467875 w 2012624"/>
              <a:gd name="connsiteY37" fmla="*/ 331364 h 662105"/>
              <a:gd name="connsiteX38" fmla="*/ 1477603 w 2012624"/>
              <a:gd name="connsiteY38" fmla="*/ 282726 h 662105"/>
              <a:gd name="connsiteX39" fmla="*/ 1497058 w 2012624"/>
              <a:gd name="connsiteY39" fmla="*/ 253543 h 662105"/>
              <a:gd name="connsiteX40" fmla="*/ 1506786 w 2012624"/>
              <a:gd name="connsiteY40" fmla="*/ 20079 h 662105"/>
              <a:gd name="connsiteX41" fmla="*/ 1545697 w 2012624"/>
              <a:gd name="connsiteY41" fmla="*/ 68717 h 662105"/>
              <a:gd name="connsiteX42" fmla="*/ 1574880 w 2012624"/>
              <a:gd name="connsiteY42" fmla="*/ 127083 h 662105"/>
              <a:gd name="connsiteX43" fmla="*/ 1613790 w 2012624"/>
              <a:gd name="connsiteY43" fmla="*/ 156266 h 662105"/>
              <a:gd name="connsiteX44" fmla="*/ 1633246 w 2012624"/>
              <a:gd name="connsiteY44" fmla="*/ 185449 h 662105"/>
              <a:gd name="connsiteX45" fmla="*/ 1672156 w 2012624"/>
              <a:gd name="connsiteY45" fmla="*/ 214632 h 662105"/>
              <a:gd name="connsiteX46" fmla="*/ 1691612 w 2012624"/>
              <a:gd name="connsiteY46" fmla="*/ 243815 h 662105"/>
              <a:gd name="connsiteX47" fmla="*/ 1720795 w 2012624"/>
              <a:gd name="connsiteY47" fmla="*/ 253543 h 662105"/>
              <a:gd name="connsiteX48" fmla="*/ 1779160 w 2012624"/>
              <a:gd name="connsiteY48" fmla="*/ 282726 h 662105"/>
              <a:gd name="connsiteX49" fmla="*/ 1827799 w 2012624"/>
              <a:gd name="connsiteY49" fmla="*/ 263271 h 662105"/>
              <a:gd name="connsiteX50" fmla="*/ 1856982 w 2012624"/>
              <a:gd name="connsiteY50" fmla="*/ 185449 h 662105"/>
              <a:gd name="connsiteX51" fmla="*/ 1905620 w 2012624"/>
              <a:gd name="connsiteY51" fmla="*/ 136811 h 662105"/>
              <a:gd name="connsiteX52" fmla="*/ 1925075 w 2012624"/>
              <a:gd name="connsiteY52" fmla="*/ 107628 h 662105"/>
              <a:gd name="connsiteX53" fmla="*/ 1944531 w 2012624"/>
              <a:gd name="connsiteY53" fmla="*/ 68717 h 662105"/>
              <a:gd name="connsiteX54" fmla="*/ 2012624 w 2012624"/>
              <a:gd name="connsiteY54" fmla="*/ 624 h 662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2012624" h="662105">
                <a:moveTo>
                  <a:pt x="37909" y="380003"/>
                </a:moveTo>
                <a:cubicBezTo>
                  <a:pt x="113517" y="455611"/>
                  <a:pt x="0" y="348247"/>
                  <a:pt x="164369" y="457824"/>
                </a:cubicBezTo>
                <a:cubicBezTo>
                  <a:pt x="174097" y="464309"/>
                  <a:pt x="184423" y="469976"/>
                  <a:pt x="193552" y="477279"/>
                </a:cubicBezTo>
                <a:cubicBezTo>
                  <a:pt x="223713" y="501408"/>
                  <a:pt x="202266" y="496229"/>
                  <a:pt x="242190" y="516190"/>
                </a:cubicBezTo>
                <a:cubicBezTo>
                  <a:pt x="251361" y="520776"/>
                  <a:pt x="261645" y="522675"/>
                  <a:pt x="271373" y="525917"/>
                </a:cubicBezTo>
                <a:cubicBezTo>
                  <a:pt x="277858" y="532402"/>
                  <a:pt x="283783" y="539501"/>
                  <a:pt x="290829" y="545373"/>
                </a:cubicBezTo>
                <a:cubicBezTo>
                  <a:pt x="328982" y="577168"/>
                  <a:pt x="323540" y="568738"/>
                  <a:pt x="358922" y="594011"/>
                </a:cubicBezTo>
                <a:cubicBezTo>
                  <a:pt x="372115" y="603434"/>
                  <a:pt x="384551" y="613897"/>
                  <a:pt x="397833" y="623194"/>
                </a:cubicBezTo>
                <a:cubicBezTo>
                  <a:pt x="416989" y="636603"/>
                  <a:pt x="456199" y="662105"/>
                  <a:pt x="456199" y="662105"/>
                </a:cubicBezTo>
                <a:cubicBezTo>
                  <a:pt x="482139" y="658862"/>
                  <a:pt x="509452" y="661311"/>
                  <a:pt x="534020" y="652377"/>
                </a:cubicBezTo>
                <a:cubicBezTo>
                  <a:pt x="546949" y="647676"/>
                  <a:pt x="554949" y="634200"/>
                  <a:pt x="563203" y="623194"/>
                </a:cubicBezTo>
                <a:cubicBezTo>
                  <a:pt x="584247" y="595135"/>
                  <a:pt x="608543" y="568210"/>
                  <a:pt x="621569" y="535645"/>
                </a:cubicBezTo>
                <a:cubicBezTo>
                  <a:pt x="628054" y="519432"/>
                  <a:pt x="635502" y="503572"/>
                  <a:pt x="641024" y="487007"/>
                </a:cubicBezTo>
                <a:cubicBezTo>
                  <a:pt x="645252" y="474324"/>
                  <a:pt x="647079" y="460951"/>
                  <a:pt x="650752" y="448096"/>
                </a:cubicBezTo>
                <a:cubicBezTo>
                  <a:pt x="653569" y="438237"/>
                  <a:pt x="657663" y="428772"/>
                  <a:pt x="660480" y="418913"/>
                </a:cubicBezTo>
                <a:cubicBezTo>
                  <a:pt x="664153" y="406058"/>
                  <a:pt x="665979" y="392686"/>
                  <a:pt x="670207" y="380003"/>
                </a:cubicBezTo>
                <a:cubicBezTo>
                  <a:pt x="675729" y="363437"/>
                  <a:pt x="683178" y="347577"/>
                  <a:pt x="689663" y="331364"/>
                </a:cubicBezTo>
                <a:cubicBezTo>
                  <a:pt x="692905" y="302181"/>
                  <a:pt x="688485" y="271077"/>
                  <a:pt x="699390" y="243815"/>
                </a:cubicBezTo>
                <a:cubicBezTo>
                  <a:pt x="704355" y="231402"/>
                  <a:pt x="705445" y="269871"/>
                  <a:pt x="709118" y="282726"/>
                </a:cubicBezTo>
                <a:cubicBezTo>
                  <a:pt x="711935" y="292585"/>
                  <a:pt x="714260" y="302738"/>
                  <a:pt x="718846" y="311909"/>
                </a:cubicBezTo>
                <a:cubicBezTo>
                  <a:pt x="724074" y="322366"/>
                  <a:pt x="733553" y="330408"/>
                  <a:pt x="738301" y="341092"/>
                </a:cubicBezTo>
                <a:cubicBezTo>
                  <a:pt x="746630" y="359832"/>
                  <a:pt x="746380" y="382395"/>
                  <a:pt x="757756" y="399458"/>
                </a:cubicBezTo>
                <a:cubicBezTo>
                  <a:pt x="772112" y="420991"/>
                  <a:pt x="783925" y="442844"/>
                  <a:pt x="806395" y="457824"/>
                </a:cubicBezTo>
                <a:cubicBezTo>
                  <a:pt x="814926" y="463512"/>
                  <a:pt x="825630" y="465065"/>
                  <a:pt x="835577" y="467552"/>
                </a:cubicBezTo>
                <a:cubicBezTo>
                  <a:pt x="896418" y="482762"/>
                  <a:pt x="929341" y="481040"/>
                  <a:pt x="1000948" y="487007"/>
                </a:cubicBezTo>
                <a:cubicBezTo>
                  <a:pt x="1023646" y="480522"/>
                  <a:pt x="1050156" y="481716"/>
                  <a:pt x="1069041" y="467552"/>
                </a:cubicBezTo>
                <a:cubicBezTo>
                  <a:pt x="1079737" y="459530"/>
                  <a:pt x="1075869" y="441692"/>
                  <a:pt x="1078769" y="428641"/>
                </a:cubicBezTo>
                <a:cubicBezTo>
                  <a:pt x="1082356" y="412501"/>
                  <a:pt x="1085254" y="396216"/>
                  <a:pt x="1088497" y="380003"/>
                </a:cubicBezTo>
                <a:cubicBezTo>
                  <a:pt x="1091739" y="311909"/>
                  <a:pt x="1087017" y="242965"/>
                  <a:pt x="1098224" y="175722"/>
                </a:cubicBezTo>
                <a:cubicBezTo>
                  <a:pt x="1100146" y="164190"/>
                  <a:pt x="1111879" y="194754"/>
                  <a:pt x="1117680" y="204905"/>
                </a:cubicBezTo>
                <a:cubicBezTo>
                  <a:pt x="1193035" y="336774"/>
                  <a:pt x="1066548" y="136727"/>
                  <a:pt x="1176046" y="282726"/>
                </a:cubicBezTo>
                <a:cubicBezTo>
                  <a:pt x="1261377" y="396501"/>
                  <a:pt x="1153126" y="255987"/>
                  <a:pt x="1234412" y="350820"/>
                </a:cubicBezTo>
                <a:cubicBezTo>
                  <a:pt x="1255044" y="374890"/>
                  <a:pt x="1260081" y="390811"/>
                  <a:pt x="1283050" y="409186"/>
                </a:cubicBezTo>
                <a:cubicBezTo>
                  <a:pt x="1301836" y="424215"/>
                  <a:pt x="1329638" y="438879"/>
                  <a:pt x="1351143" y="448096"/>
                </a:cubicBezTo>
                <a:cubicBezTo>
                  <a:pt x="1360568" y="452135"/>
                  <a:pt x="1370598" y="454581"/>
                  <a:pt x="1380326" y="457824"/>
                </a:cubicBezTo>
                <a:cubicBezTo>
                  <a:pt x="1396539" y="454581"/>
                  <a:pt x="1415511" y="457706"/>
                  <a:pt x="1428965" y="448096"/>
                </a:cubicBezTo>
                <a:cubicBezTo>
                  <a:pt x="1440765" y="439668"/>
                  <a:pt x="1443834" y="422943"/>
                  <a:pt x="1448420" y="409186"/>
                </a:cubicBezTo>
                <a:cubicBezTo>
                  <a:pt x="1456875" y="383819"/>
                  <a:pt x="1462631" y="357584"/>
                  <a:pt x="1467875" y="331364"/>
                </a:cubicBezTo>
                <a:cubicBezTo>
                  <a:pt x="1471118" y="315151"/>
                  <a:pt x="1471798" y="298207"/>
                  <a:pt x="1477603" y="282726"/>
                </a:cubicBezTo>
                <a:cubicBezTo>
                  <a:pt x="1481708" y="271779"/>
                  <a:pt x="1490573" y="263271"/>
                  <a:pt x="1497058" y="253543"/>
                </a:cubicBezTo>
                <a:cubicBezTo>
                  <a:pt x="1500301" y="175722"/>
                  <a:pt x="1486964" y="95403"/>
                  <a:pt x="1506786" y="20079"/>
                </a:cubicBezTo>
                <a:cubicBezTo>
                  <a:pt x="1512070" y="0"/>
                  <a:pt x="1534550" y="51201"/>
                  <a:pt x="1545697" y="68717"/>
                </a:cubicBezTo>
                <a:cubicBezTo>
                  <a:pt x="1557375" y="87068"/>
                  <a:pt x="1561526" y="109913"/>
                  <a:pt x="1574880" y="127083"/>
                </a:cubicBezTo>
                <a:cubicBezTo>
                  <a:pt x="1584834" y="139880"/>
                  <a:pt x="1602326" y="144802"/>
                  <a:pt x="1613790" y="156266"/>
                </a:cubicBezTo>
                <a:cubicBezTo>
                  <a:pt x="1622057" y="164533"/>
                  <a:pt x="1624979" y="177182"/>
                  <a:pt x="1633246" y="185449"/>
                </a:cubicBezTo>
                <a:cubicBezTo>
                  <a:pt x="1644710" y="196913"/>
                  <a:pt x="1660692" y="203168"/>
                  <a:pt x="1672156" y="214632"/>
                </a:cubicBezTo>
                <a:cubicBezTo>
                  <a:pt x="1680423" y="222899"/>
                  <a:pt x="1682483" y="236512"/>
                  <a:pt x="1691612" y="243815"/>
                </a:cubicBezTo>
                <a:cubicBezTo>
                  <a:pt x="1699619" y="250221"/>
                  <a:pt x="1711624" y="248957"/>
                  <a:pt x="1720795" y="253543"/>
                </a:cubicBezTo>
                <a:cubicBezTo>
                  <a:pt x="1796224" y="291258"/>
                  <a:pt x="1705807" y="258274"/>
                  <a:pt x="1779160" y="282726"/>
                </a:cubicBezTo>
                <a:cubicBezTo>
                  <a:pt x="1795373" y="276241"/>
                  <a:pt x="1814541" y="274635"/>
                  <a:pt x="1827799" y="263271"/>
                </a:cubicBezTo>
                <a:cubicBezTo>
                  <a:pt x="1849760" y="244447"/>
                  <a:pt x="1846939" y="208884"/>
                  <a:pt x="1856982" y="185449"/>
                </a:cubicBezTo>
                <a:cubicBezTo>
                  <a:pt x="1869952" y="155185"/>
                  <a:pt x="1879679" y="154105"/>
                  <a:pt x="1905620" y="136811"/>
                </a:cubicBezTo>
                <a:cubicBezTo>
                  <a:pt x="1912105" y="127083"/>
                  <a:pt x="1919275" y="117779"/>
                  <a:pt x="1925075" y="107628"/>
                </a:cubicBezTo>
                <a:cubicBezTo>
                  <a:pt x="1932270" y="95037"/>
                  <a:pt x="1935628" y="80164"/>
                  <a:pt x="1944531" y="68717"/>
                </a:cubicBezTo>
                <a:lnTo>
                  <a:pt x="2012624" y="624"/>
                </a:lnTo>
              </a:path>
            </a:pathLst>
          </a:cu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3886200" y="4114800"/>
            <a:ext cx="947359" cy="294692"/>
          </a:xfrm>
          <a:custGeom>
            <a:avLst/>
            <a:gdLst>
              <a:gd name="connsiteX0" fmla="*/ 0 w 729575"/>
              <a:gd name="connsiteY0" fmla="*/ 0 h 254296"/>
              <a:gd name="connsiteX1" fmla="*/ 29183 w 729575"/>
              <a:gd name="connsiteY1" fmla="*/ 29183 h 254296"/>
              <a:gd name="connsiteX2" fmla="*/ 38911 w 729575"/>
              <a:gd name="connsiteY2" fmla="*/ 58366 h 254296"/>
              <a:gd name="connsiteX3" fmla="*/ 77822 w 729575"/>
              <a:gd name="connsiteY3" fmla="*/ 97277 h 254296"/>
              <a:gd name="connsiteX4" fmla="*/ 107005 w 729575"/>
              <a:gd name="connsiteY4" fmla="*/ 87549 h 254296"/>
              <a:gd name="connsiteX5" fmla="*/ 165371 w 729575"/>
              <a:gd name="connsiteY5" fmla="*/ 38911 h 254296"/>
              <a:gd name="connsiteX6" fmla="*/ 194554 w 729575"/>
              <a:gd name="connsiteY6" fmla="*/ 19456 h 254296"/>
              <a:gd name="connsiteX7" fmla="*/ 243192 w 729575"/>
              <a:gd name="connsiteY7" fmla="*/ 29183 h 254296"/>
              <a:gd name="connsiteX8" fmla="*/ 262647 w 729575"/>
              <a:gd name="connsiteY8" fmla="*/ 58366 h 254296"/>
              <a:gd name="connsiteX9" fmla="*/ 311285 w 729575"/>
              <a:gd name="connsiteY9" fmla="*/ 97277 h 254296"/>
              <a:gd name="connsiteX10" fmla="*/ 350196 w 729575"/>
              <a:gd name="connsiteY10" fmla="*/ 136188 h 254296"/>
              <a:gd name="connsiteX11" fmla="*/ 476656 w 729575"/>
              <a:gd name="connsiteY11" fmla="*/ 126460 h 254296"/>
              <a:gd name="connsiteX12" fmla="*/ 544749 w 729575"/>
              <a:gd name="connsiteY12" fmla="*/ 126460 h 254296"/>
              <a:gd name="connsiteX13" fmla="*/ 564205 w 729575"/>
              <a:gd name="connsiteY13" fmla="*/ 145915 h 254296"/>
              <a:gd name="connsiteX14" fmla="*/ 583660 w 729575"/>
              <a:gd name="connsiteY14" fmla="*/ 204281 h 254296"/>
              <a:gd name="connsiteX15" fmla="*/ 603115 w 729575"/>
              <a:gd name="connsiteY15" fmla="*/ 223737 h 254296"/>
              <a:gd name="connsiteX16" fmla="*/ 700392 w 729575"/>
              <a:gd name="connsiteY16" fmla="*/ 252920 h 254296"/>
              <a:gd name="connsiteX17" fmla="*/ 729575 w 729575"/>
              <a:gd name="connsiteY17" fmla="*/ 252920 h 254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29575" h="254296">
                <a:moveTo>
                  <a:pt x="0" y="0"/>
                </a:moveTo>
                <a:cubicBezTo>
                  <a:pt x="9728" y="9728"/>
                  <a:pt x="21552" y="17737"/>
                  <a:pt x="29183" y="29183"/>
                </a:cubicBezTo>
                <a:cubicBezTo>
                  <a:pt x="34871" y="37715"/>
                  <a:pt x="32951" y="50022"/>
                  <a:pt x="38911" y="58366"/>
                </a:cubicBezTo>
                <a:cubicBezTo>
                  <a:pt x="49573" y="73292"/>
                  <a:pt x="77822" y="97277"/>
                  <a:pt x="77822" y="97277"/>
                </a:cubicBezTo>
                <a:cubicBezTo>
                  <a:pt x="87550" y="94034"/>
                  <a:pt x="97834" y="92135"/>
                  <a:pt x="107005" y="87549"/>
                </a:cubicBezTo>
                <a:cubicBezTo>
                  <a:pt x="143235" y="69434"/>
                  <a:pt x="133098" y="65805"/>
                  <a:pt x="165371" y="38911"/>
                </a:cubicBezTo>
                <a:cubicBezTo>
                  <a:pt x="174352" y="31427"/>
                  <a:pt x="184826" y="25941"/>
                  <a:pt x="194554" y="19456"/>
                </a:cubicBezTo>
                <a:cubicBezTo>
                  <a:pt x="210767" y="22698"/>
                  <a:pt x="228837" y="20980"/>
                  <a:pt x="243192" y="29183"/>
                </a:cubicBezTo>
                <a:cubicBezTo>
                  <a:pt x="253343" y="34983"/>
                  <a:pt x="255344" y="49237"/>
                  <a:pt x="262647" y="58366"/>
                </a:cubicBezTo>
                <a:cubicBezTo>
                  <a:pt x="286730" y="88470"/>
                  <a:pt x="279111" y="69699"/>
                  <a:pt x="311285" y="97277"/>
                </a:cubicBezTo>
                <a:cubicBezTo>
                  <a:pt x="325212" y="109214"/>
                  <a:pt x="350196" y="136188"/>
                  <a:pt x="350196" y="136188"/>
                </a:cubicBezTo>
                <a:cubicBezTo>
                  <a:pt x="392349" y="132945"/>
                  <a:pt x="434668" y="131400"/>
                  <a:pt x="476656" y="126460"/>
                </a:cubicBezTo>
                <a:cubicBezTo>
                  <a:pt x="539853" y="119025"/>
                  <a:pt x="491885" y="108838"/>
                  <a:pt x="544749" y="126460"/>
                </a:cubicBezTo>
                <a:cubicBezTo>
                  <a:pt x="551234" y="132945"/>
                  <a:pt x="560103" y="137712"/>
                  <a:pt x="564205" y="145915"/>
                </a:cubicBezTo>
                <a:cubicBezTo>
                  <a:pt x="573376" y="164258"/>
                  <a:pt x="569159" y="189780"/>
                  <a:pt x="583660" y="204281"/>
                </a:cubicBezTo>
                <a:cubicBezTo>
                  <a:pt x="590145" y="210766"/>
                  <a:pt x="594912" y="219635"/>
                  <a:pt x="603115" y="223737"/>
                </a:cubicBezTo>
                <a:cubicBezTo>
                  <a:pt x="613944" y="229152"/>
                  <a:pt x="680845" y="250127"/>
                  <a:pt x="700392" y="252920"/>
                </a:cubicBezTo>
                <a:cubicBezTo>
                  <a:pt x="710022" y="254296"/>
                  <a:pt x="719847" y="252920"/>
                  <a:pt x="729575" y="252920"/>
                </a:cubicBez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5486400" y="3505200"/>
            <a:ext cx="1600200" cy="248005"/>
          </a:xfrm>
          <a:custGeom>
            <a:avLst/>
            <a:gdLst>
              <a:gd name="connsiteX0" fmla="*/ 0 w 1118681"/>
              <a:gd name="connsiteY0" fmla="*/ 0 h 214009"/>
              <a:gd name="connsiteX1" fmla="*/ 48638 w 1118681"/>
              <a:gd name="connsiteY1" fmla="*/ 38911 h 214009"/>
              <a:gd name="connsiteX2" fmla="*/ 68093 w 1118681"/>
              <a:gd name="connsiteY2" fmla="*/ 68094 h 214009"/>
              <a:gd name="connsiteX3" fmla="*/ 184825 w 1118681"/>
              <a:gd name="connsiteY3" fmla="*/ 97277 h 214009"/>
              <a:gd name="connsiteX4" fmla="*/ 262647 w 1118681"/>
              <a:gd name="connsiteY4" fmla="*/ 87549 h 214009"/>
              <a:gd name="connsiteX5" fmla="*/ 272374 w 1118681"/>
              <a:gd name="connsiteY5" fmla="*/ 58366 h 214009"/>
              <a:gd name="connsiteX6" fmla="*/ 301557 w 1118681"/>
              <a:gd name="connsiteY6" fmla="*/ 38911 h 214009"/>
              <a:gd name="connsiteX7" fmla="*/ 340468 w 1118681"/>
              <a:gd name="connsiteY7" fmla="*/ 107004 h 214009"/>
              <a:gd name="connsiteX8" fmla="*/ 359923 w 1118681"/>
              <a:gd name="connsiteY8" fmla="*/ 126460 h 214009"/>
              <a:gd name="connsiteX9" fmla="*/ 428017 w 1118681"/>
              <a:gd name="connsiteY9" fmla="*/ 175098 h 214009"/>
              <a:gd name="connsiteX10" fmla="*/ 486383 w 1118681"/>
              <a:gd name="connsiteY10" fmla="*/ 194553 h 214009"/>
              <a:gd name="connsiteX11" fmla="*/ 515566 w 1118681"/>
              <a:gd name="connsiteY11" fmla="*/ 204281 h 214009"/>
              <a:gd name="connsiteX12" fmla="*/ 583659 w 1118681"/>
              <a:gd name="connsiteY12" fmla="*/ 175098 h 214009"/>
              <a:gd name="connsiteX13" fmla="*/ 603115 w 1118681"/>
              <a:gd name="connsiteY13" fmla="*/ 145915 h 214009"/>
              <a:gd name="connsiteX14" fmla="*/ 632298 w 1118681"/>
              <a:gd name="connsiteY14" fmla="*/ 97277 h 214009"/>
              <a:gd name="connsiteX15" fmla="*/ 642025 w 1118681"/>
              <a:gd name="connsiteY15" fmla="*/ 68094 h 214009"/>
              <a:gd name="connsiteX16" fmla="*/ 719847 w 1118681"/>
              <a:gd name="connsiteY16" fmla="*/ 97277 h 214009"/>
              <a:gd name="connsiteX17" fmla="*/ 778212 w 1118681"/>
              <a:gd name="connsiteY17" fmla="*/ 116732 h 214009"/>
              <a:gd name="connsiteX18" fmla="*/ 826851 w 1118681"/>
              <a:gd name="connsiteY18" fmla="*/ 155643 h 214009"/>
              <a:gd name="connsiteX19" fmla="*/ 865761 w 1118681"/>
              <a:gd name="connsiteY19" fmla="*/ 165370 h 214009"/>
              <a:gd name="connsiteX20" fmla="*/ 914400 w 1118681"/>
              <a:gd name="connsiteY20" fmla="*/ 204281 h 214009"/>
              <a:gd name="connsiteX21" fmla="*/ 963038 w 1118681"/>
              <a:gd name="connsiteY21" fmla="*/ 214009 h 214009"/>
              <a:gd name="connsiteX22" fmla="*/ 1001949 w 1118681"/>
              <a:gd name="connsiteY22" fmla="*/ 194553 h 214009"/>
              <a:gd name="connsiteX23" fmla="*/ 1060315 w 1118681"/>
              <a:gd name="connsiteY23" fmla="*/ 136187 h 214009"/>
              <a:gd name="connsiteX24" fmla="*/ 1070042 w 1118681"/>
              <a:gd name="connsiteY24" fmla="*/ 107004 h 214009"/>
              <a:gd name="connsiteX25" fmla="*/ 1089498 w 1118681"/>
              <a:gd name="connsiteY25" fmla="*/ 87549 h 214009"/>
              <a:gd name="connsiteX26" fmla="*/ 1108953 w 1118681"/>
              <a:gd name="connsiteY26" fmla="*/ 58366 h 214009"/>
              <a:gd name="connsiteX27" fmla="*/ 1118681 w 1118681"/>
              <a:gd name="connsiteY27" fmla="*/ 29183 h 214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118681" h="214009">
                <a:moveTo>
                  <a:pt x="0" y="0"/>
                </a:moveTo>
                <a:cubicBezTo>
                  <a:pt x="21671" y="14447"/>
                  <a:pt x="32795" y="19107"/>
                  <a:pt x="48638" y="38911"/>
                </a:cubicBezTo>
                <a:cubicBezTo>
                  <a:pt x="55941" y="48040"/>
                  <a:pt x="58179" y="61898"/>
                  <a:pt x="68093" y="68094"/>
                </a:cubicBezTo>
                <a:cubicBezTo>
                  <a:pt x="96120" y="85611"/>
                  <a:pt x="153406" y="92040"/>
                  <a:pt x="184825" y="97277"/>
                </a:cubicBezTo>
                <a:cubicBezTo>
                  <a:pt x="210766" y="94034"/>
                  <a:pt x="238758" y="98167"/>
                  <a:pt x="262647" y="87549"/>
                </a:cubicBezTo>
                <a:cubicBezTo>
                  <a:pt x="272017" y="83385"/>
                  <a:pt x="265969" y="66373"/>
                  <a:pt x="272374" y="58366"/>
                </a:cubicBezTo>
                <a:cubicBezTo>
                  <a:pt x="279677" y="49237"/>
                  <a:pt x="291829" y="45396"/>
                  <a:pt x="301557" y="38911"/>
                </a:cubicBezTo>
                <a:cubicBezTo>
                  <a:pt x="367078" y="104432"/>
                  <a:pt x="301277" y="28621"/>
                  <a:pt x="340468" y="107004"/>
                </a:cubicBezTo>
                <a:cubicBezTo>
                  <a:pt x="344570" y="115207"/>
                  <a:pt x="352877" y="120589"/>
                  <a:pt x="359923" y="126460"/>
                </a:cubicBezTo>
                <a:cubicBezTo>
                  <a:pt x="364030" y="129882"/>
                  <a:pt x="417186" y="170284"/>
                  <a:pt x="428017" y="175098"/>
                </a:cubicBezTo>
                <a:cubicBezTo>
                  <a:pt x="446757" y="183427"/>
                  <a:pt x="466928" y="188068"/>
                  <a:pt x="486383" y="194553"/>
                </a:cubicBezTo>
                <a:lnTo>
                  <a:pt x="515566" y="204281"/>
                </a:lnTo>
                <a:cubicBezTo>
                  <a:pt x="545332" y="196839"/>
                  <a:pt x="561267" y="197490"/>
                  <a:pt x="583659" y="175098"/>
                </a:cubicBezTo>
                <a:cubicBezTo>
                  <a:pt x="591926" y="166831"/>
                  <a:pt x="596630" y="155643"/>
                  <a:pt x="603115" y="145915"/>
                </a:cubicBezTo>
                <a:cubicBezTo>
                  <a:pt x="630670" y="63245"/>
                  <a:pt x="592239" y="164041"/>
                  <a:pt x="632298" y="97277"/>
                </a:cubicBezTo>
                <a:cubicBezTo>
                  <a:pt x="637574" y="88484"/>
                  <a:pt x="638783" y="77822"/>
                  <a:pt x="642025" y="68094"/>
                </a:cubicBezTo>
                <a:cubicBezTo>
                  <a:pt x="726267" y="89153"/>
                  <a:pt x="635069" y="63365"/>
                  <a:pt x="719847" y="97277"/>
                </a:cubicBezTo>
                <a:cubicBezTo>
                  <a:pt x="738888" y="104893"/>
                  <a:pt x="778212" y="116732"/>
                  <a:pt x="778212" y="116732"/>
                </a:cubicBezTo>
                <a:cubicBezTo>
                  <a:pt x="793900" y="132419"/>
                  <a:pt x="805379" y="146441"/>
                  <a:pt x="826851" y="155643"/>
                </a:cubicBezTo>
                <a:cubicBezTo>
                  <a:pt x="839139" y="160909"/>
                  <a:pt x="852791" y="162128"/>
                  <a:pt x="865761" y="165370"/>
                </a:cubicBezTo>
                <a:cubicBezTo>
                  <a:pt x="880007" y="179616"/>
                  <a:pt x="894765" y="196918"/>
                  <a:pt x="914400" y="204281"/>
                </a:cubicBezTo>
                <a:cubicBezTo>
                  <a:pt x="929881" y="210086"/>
                  <a:pt x="946825" y="210766"/>
                  <a:pt x="963038" y="214009"/>
                </a:cubicBezTo>
                <a:cubicBezTo>
                  <a:pt x="976008" y="207524"/>
                  <a:pt x="990625" y="203612"/>
                  <a:pt x="1001949" y="194553"/>
                </a:cubicBezTo>
                <a:cubicBezTo>
                  <a:pt x="1023434" y="177365"/>
                  <a:pt x="1060315" y="136187"/>
                  <a:pt x="1060315" y="136187"/>
                </a:cubicBezTo>
                <a:cubicBezTo>
                  <a:pt x="1063557" y="126459"/>
                  <a:pt x="1064766" y="115797"/>
                  <a:pt x="1070042" y="107004"/>
                </a:cubicBezTo>
                <a:cubicBezTo>
                  <a:pt x="1074761" y="99140"/>
                  <a:pt x="1083769" y="94711"/>
                  <a:pt x="1089498" y="87549"/>
                </a:cubicBezTo>
                <a:cubicBezTo>
                  <a:pt x="1096801" y="78420"/>
                  <a:pt x="1103725" y="68823"/>
                  <a:pt x="1108953" y="58366"/>
                </a:cubicBezTo>
                <a:cubicBezTo>
                  <a:pt x="1113539" y="49195"/>
                  <a:pt x="1118681" y="29183"/>
                  <a:pt x="1118681" y="29183"/>
                </a:cubicBez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34013" y="4783766"/>
            <a:ext cx="1513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Normal fill</a:t>
            </a:r>
            <a:endParaRPr lang="en-US" b="1" dirty="0"/>
          </a:p>
        </p:txBody>
      </p:sp>
      <p:cxnSp>
        <p:nvCxnSpPr>
          <p:cNvPr id="10" name="Straight Arrow Connector 9"/>
          <p:cNvCxnSpPr>
            <a:stCxn id="8" idx="3"/>
          </p:cNvCxnSpPr>
          <p:nvPr/>
        </p:nvCxnSpPr>
        <p:spPr>
          <a:xfrm flipV="1">
            <a:off x="2347688" y="4688007"/>
            <a:ext cx="243112" cy="2804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endCxn id="13" idx="0"/>
          </p:cNvCxnSpPr>
          <p:nvPr/>
        </p:nvCxnSpPr>
        <p:spPr>
          <a:xfrm>
            <a:off x="4173415" y="4729336"/>
            <a:ext cx="101377" cy="58783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400515" y="5317166"/>
            <a:ext cx="1748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Failure to fill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629400" y="4648200"/>
            <a:ext cx="22322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Failure to empty</a:t>
            </a:r>
            <a:endParaRPr lang="en-US" b="1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6858000" y="4114800"/>
            <a:ext cx="228600" cy="304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5-Point Star 14"/>
          <p:cNvSpPr/>
          <p:nvPr/>
        </p:nvSpPr>
        <p:spPr>
          <a:xfrm>
            <a:off x="5867400" y="2057400"/>
            <a:ext cx="1187355" cy="1059655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6248400" y="4419600"/>
            <a:ext cx="2770496" cy="1059655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43589" y="228600"/>
            <a:ext cx="57238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A bladder that can’t empty…</a:t>
            </a:r>
            <a:endParaRPr lang="en-US" sz="3200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6412" y="990600"/>
            <a:ext cx="7464564" cy="5562600"/>
            <a:chOff x="533400" y="-23352"/>
            <a:chExt cx="8394077" cy="6728952"/>
          </a:xfrm>
        </p:grpSpPr>
        <p:pic>
          <p:nvPicPr>
            <p:cNvPr id="3074" name="Picture 2" descr="C:\Users\Pat\AppData\Local\Microsoft\Windows\Temporary Internet Files\Content.IE5\NC10WMJ0\MP900427736[1]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33400" y="990600"/>
              <a:ext cx="4567535" cy="5715000"/>
            </a:xfrm>
            <a:prstGeom prst="rect">
              <a:avLst/>
            </a:prstGeom>
            <a:noFill/>
          </p:spPr>
        </p:pic>
        <p:sp>
          <p:nvSpPr>
            <p:cNvPr id="6" name="TextBox 5"/>
            <p:cNvSpPr txBox="1"/>
            <p:nvPr/>
          </p:nvSpPr>
          <p:spPr>
            <a:xfrm>
              <a:off x="1507550" y="-23352"/>
              <a:ext cx="3283132" cy="10052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Failure to </a:t>
              </a:r>
              <a:r>
                <a:rPr lang="en-US" sz="2400" b="1" dirty="0" smtClean="0"/>
                <a:t>empty:</a:t>
              </a:r>
              <a:endParaRPr lang="en-US" sz="2400" b="1" dirty="0" smtClean="0"/>
            </a:p>
            <a:p>
              <a:r>
                <a:rPr lang="en-US" sz="2400" b="1" dirty="0" smtClean="0"/>
                <a:t>Over distended</a:t>
              </a:r>
              <a:endParaRPr lang="en-US" sz="2400" b="1" dirty="0"/>
            </a:p>
          </p:txBody>
        </p:sp>
        <p:cxnSp>
          <p:nvCxnSpPr>
            <p:cNvPr id="8" name="Straight Arrow Connector 7"/>
            <p:cNvCxnSpPr/>
            <p:nvPr/>
          </p:nvCxnSpPr>
          <p:spPr>
            <a:xfrm flipH="1">
              <a:off x="2971800" y="5334000"/>
              <a:ext cx="1524000" cy="7620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4572000" y="5105400"/>
              <a:ext cx="4355477" cy="5584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Sphincter unable to open</a:t>
              </a:r>
              <a:endParaRPr lang="en-US" sz="2400" b="1" dirty="0"/>
            </a:p>
          </p:txBody>
        </p:sp>
      </p:grpSp>
      <p:pic>
        <p:nvPicPr>
          <p:cNvPr id="10" name="Picture 2" descr="http://www.womenshealthzone.net/bladder/urinary-incontinence/anatomy-physiology/img/1036.gif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152400"/>
            <a:ext cx="4616448" cy="48240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3400" y="152400"/>
            <a:ext cx="9144000" cy="1325563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Symptoms People Experience</a:t>
            </a:r>
            <a:endParaRPr lang="en-US" sz="3600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25540" y="1143000"/>
            <a:ext cx="8515350" cy="487997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None/>
            </a:pPr>
            <a:r>
              <a:rPr lang="en-US" sz="3300" b="1" dirty="0" smtClean="0">
                <a:solidFill>
                  <a:schemeClr val="tx2"/>
                </a:solidFill>
              </a:rPr>
              <a:t>If your bladder doesn’t empty well:</a:t>
            </a:r>
          </a:p>
          <a:p>
            <a:pPr marL="401638"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800" b="1" dirty="0" smtClean="0"/>
              <a:t>Urinary </a:t>
            </a:r>
            <a:r>
              <a:rPr lang="en-US" sz="2800" b="1" dirty="0"/>
              <a:t>tract infections </a:t>
            </a:r>
            <a:endParaRPr lang="en-US" sz="2800" b="1" dirty="0" smtClean="0"/>
          </a:p>
          <a:p>
            <a:pPr marL="401638"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800" b="1" dirty="0" smtClean="0"/>
              <a:t>Frequency</a:t>
            </a:r>
          </a:p>
          <a:p>
            <a:pPr marL="401638"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800" b="1" dirty="0" smtClean="0"/>
              <a:t>Urgency with incontinence</a:t>
            </a:r>
          </a:p>
          <a:p>
            <a:pPr marL="401638"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800" b="1" dirty="0" smtClean="0"/>
              <a:t>Hesitancy</a:t>
            </a:r>
          </a:p>
          <a:p>
            <a:pPr marL="401638"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800" b="1" dirty="0" smtClean="0"/>
              <a:t>Not feeling empty</a:t>
            </a:r>
          </a:p>
          <a:p>
            <a:pPr marL="401638"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800" b="1" dirty="0" smtClean="0"/>
              <a:t>Needing to get up at night</a:t>
            </a:r>
          </a:p>
          <a:p>
            <a:pPr marL="401638"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800" b="1" dirty="0" smtClean="0"/>
              <a:t>Leaking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610600" cy="1325563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“If I Have Some of Those Symptoms,</a:t>
            </a:r>
            <a:br>
              <a:rPr lang="en-US" sz="3600" b="1" dirty="0" smtClean="0"/>
            </a:br>
            <a:r>
              <a:rPr lang="en-US" sz="3600" b="1" dirty="0" smtClean="0"/>
              <a:t>What Should I Do?”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825" y="1706563"/>
            <a:ext cx="8515350" cy="4422775"/>
          </a:xfrm>
        </p:spPr>
        <p:txBody>
          <a:bodyPr>
            <a:no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sz="3300" b="1" i="1" u="sng" dirty="0" smtClean="0">
                <a:solidFill>
                  <a:schemeClr val="tx2"/>
                </a:solidFill>
              </a:rPr>
              <a:t>Tell your provider</a:t>
            </a:r>
          </a:p>
          <a:p>
            <a:pPr lvl="1">
              <a:spcAft>
                <a:spcPts val="1200"/>
              </a:spcAft>
            </a:pPr>
            <a:r>
              <a:rPr lang="en-US" sz="2800" b="1" dirty="0" smtClean="0"/>
              <a:t>Your provider might:</a:t>
            </a:r>
          </a:p>
          <a:p>
            <a:pPr marL="685800" lvl="2" indent="0">
              <a:spcAft>
                <a:spcPts val="1200"/>
              </a:spcAft>
              <a:buNone/>
            </a:pPr>
            <a:r>
              <a:rPr lang="en-US" sz="2100" b="1" dirty="0" smtClean="0"/>
              <a:t>-	Measure </a:t>
            </a:r>
            <a:r>
              <a:rPr lang="en-US" sz="2100" b="1" dirty="0" smtClean="0"/>
              <a:t>the urine in your bladder after going to see </a:t>
            </a:r>
            <a:r>
              <a:rPr lang="en-US" sz="2100" b="1" dirty="0" smtClean="0"/>
              <a:t>what  is </a:t>
            </a:r>
            <a:r>
              <a:rPr lang="en-US" sz="2100" b="1" dirty="0" smtClean="0"/>
              <a:t>left (ultrasound)</a:t>
            </a:r>
          </a:p>
          <a:p>
            <a:pPr marL="685800" lvl="2" indent="0">
              <a:spcAft>
                <a:spcPts val="1200"/>
              </a:spcAft>
              <a:buNone/>
            </a:pPr>
            <a:r>
              <a:rPr lang="en-US" sz="2100" b="1" dirty="0" smtClean="0"/>
              <a:t>-	Refer </a:t>
            </a:r>
            <a:r>
              <a:rPr lang="en-US" sz="2100" b="1" dirty="0" smtClean="0"/>
              <a:t>you to a urologist</a:t>
            </a:r>
          </a:p>
          <a:p>
            <a:pPr marL="685800" lvl="2" indent="0">
              <a:spcAft>
                <a:spcPts val="1200"/>
              </a:spcAft>
              <a:buNone/>
            </a:pPr>
            <a:r>
              <a:rPr lang="en-US" sz="2100" b="1" dirty="0" smtClean="0"/>
              <a:t>-	Refer </a:t>
            </a:r>
            <a:r>
              <a:rPr lang="en-US" sz="2100" b="1" dirty="0" smtClean="0"/>
              <a:t>you for pelvic floor training</a:t>
            </a:r>
          </a:p>
          <a:p>
            <a:pPr marL="685800" lvl="2" indent="0">
              <a:spcAft>
                <a:spcPts val="1200"/>
              </a:spcAft>
              <a:buNone/>
            </a:pPr>
            <a:r>
              <a:rPr lang="en-US" sz="2100" b="1" dirty="0" smtClean="0"/>
              <a:t>-	Make </a:t>
            </a:r>
            <a:r>
              <a:rPr lang="en-US" sz="2100" b="1" dirty="0" smtClean="0"/>
              <a:t>suggestions about lifestyle changes</a:t>
            </a:r>
          </a:p>
          <a:p>
            <a:pPr marL="685800" lvl="2" indent="0">
              <a:spcAft>
                <a:spcPts val="1200"/>
              </a:spcAft>
              <a:buNone/>
            </a:pPr>
            <a:r>
              <a:rPr lang="en-US" sz="2100" b="1" dirty="0" smtClean="0"/>
              <a:t>-	Prescribe </a:t>
            </a:r>
            <a:r>
              <a:rPr lang="en-US" sz="2100" b="1" dirty="0" smtClean="0"/>
              <a:t>a medication to calm the bladder muscle </a:t>
            </a:r>
            <a:r>
              <a:rPr lang="en-US" sz="2100" b="1" dirty="0" smtClean="0"/>
              <a:t>or relax </a:t>
            </a:r>
            <a:r>
              <a:rPr lang="en-US" sz="2100" b="1" dirty="0" smtClean="0"/>
              <a:t>the sphincter</a:t>
            </a:r>
            <a:endParaRPr lang="en-US" sz="21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7886700" cy="1325563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accent3"/>
                </a:solidFill>
              </a:rPr>
              <a:t>Goals of Bladder Management</a:t>
            </a:r>
            <a:endParaRPr lang="en-US" sz="3600" dirty="0">
              <a:solidFill>
                <a:schemeClr val="accent3"/>
              </a:solidFill>
            </a:endParaRP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762000" y="1477963"/>
            <a:ext cx="7886700" cy="4029075"/>
          </a:xfrm>
        </p:spPr>
        <p:txBody>
          <a:bodyPr/>
          <a:lstStyle/>
          <a:p>
            <a:pPr marL="514350" indent="-514350" eaLnBrk="1" hangingPunct="1">
              <a:spcAft>
                <a:spcPts val="1200"/>
              </a:spcAft>
              <a:buFont typeface="Wingdings 2" pitchFamily="18" charset="2"/>
              <a:buAutoNum type="arabicPeriod"/>
            </a:pPr>
            <a:r>
              <a:rPr lang="en-US" sz="2800" b="1" dirty="0" smtClean="0"/>
              <a:t>Maintain Renal Function and Prevent Secondary Complications</a:t>
            </a:r>
          </a:p>
          <a:p>
            <a:pPr marL="514350" indent="-514350" eaLnBrk="1" hangingPunct="1">
              <a:spcAft>
                <a:spcPts val="1200"/>
              </a:spcAft>
              <a:buFont typeface="Wingdings 2" pitchFamily="18" charset="2"/>
              <a:buAutoNum type="arabicPeriod"/>
            </a:pPr>
            <a:r>
              <a:rPr lang="en-US" sz="2800" b="1" dirty="0" smtClean="0"/>
              <a:t>Mimic normal voiding patterns and provide means for adequate bladder emptying</a:t>
            </a:r>
          </a:p>
          <a:p>
            <a:pPr marL="514350" indent="-514350" eaLnBrk="1" hangingPunct="1">
              <a:spcAft>
                <a:spcPts val="1200"/>
              </a:spcAft>
              <a:buFont typeface="Wingdings 2" pitchFamily="18" charset="2"/>
              <a:buAutoNum type="arabicPeriod"/>
            </a:pPr>
            <a:r>
              <a:rPr lang="en-US" sz="2800" b="1" dirty="0" smtClean="0"/>
              <a:t>Reduce Symptoms and Improve Quality of Life</a:t>
            </a:r>
          </a:p>
          <a:p>
            <a:pPr marL="514350" indent="-514350" eaLnBrk="1" hangingPunct="1">
              <a:spcAft>
                <a:spcPts val="1200"/>
              </a:spcAft>
              <a:buFont typeface="Wingdings 2" pitchFamily="18" charset="2"/>
              <a:buAutoNum type="arabicPeriod"/>
            </a:pPr>
            <a:r>
              <a:rPr lang="en-US" sz="2800" b="1" dirty="0" smtClean="0"/>
              <a:t>Prevent life threatening complications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81000" y="165165"/>
            <a:ext cx="8610600" cy="1235074"/>
          </a:xfrm>
        </p:spPr>
        <p:txBody>
          <a:bodyPr>
            <a:normAutofit/>
          </a:bodyPr>
          <a:lstStyle/>
          <a:p>
            <a:r>
              <a:rPr lang="en-US" sz="4200" b="1" dirty="0" smtClean="0"/>
              <a:t>“</a:t>
            </a:r>
            <a:r>
              <a:rPr lang="en-US" sz="3600" b="1" dirty="0" smtClean="0"/>
              <a:t>What Would A Urologist Do</a:t>
            </a:r>
            <a:r>
              <a:rPr lang="en-US" sz="3600" b="1" dirty="0" smtClean="0"/>
              <a:t>?”</a:t>
            </a:r>
            <a:endParaRPr lang="en-US" sz="3600" b="1" dirty="0"/>
          </a:p>
        </p:txBody>
      </p:sp>
      <p:sp>
        <p:nvSpPr>
          <p:cNvPr id="174083" name="Rectangle 3"/>
          <p:cNvSpPr>
            <a:spLocks noGrp="1" noChangeArrowheads="1"/>
          </p:cNvSpPr>
          <p:nvPr>
            <p:ph idx="1"/>
          </p:nvPr>
        </p:nvSpPr>
        <p:spPr>
          <a:xfrm>
            <a:off x="672581" y="1381254"/>
            <a:ext cx="7875037" cy="4651375"/>
          </a:xfrm>
        </p:spPr>
        <p:txBody>
          <a:bodyPr>
            <a:noAutofit/>
          </a:bodyPr>
          <a:lstStyle/>
          <a:p>
            <a:pPr mar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800" b="1" dirty="0" smtClean="0"/>
              <a:t>A Good </a:t>
            </a:r>
            <a:r>
              <a:rPr lang="en-US" sz="2800" b="1" dirty="0"/>
              <a:t>history</a:t>
            </a:r>
          </a:p>
          <a:p>
            <a:pPr mar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800" b="1" dirty="0"/>
              <a:t>Pelvic examination/prostate examination</a:t>
            </a:r>
          </a:p>
          <a:p>
            <a:pPr mar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800" b="1" dirty="0" smtClean="0"/>
              <a:t>Post-void residual -  an </a:t>
            </a:r>
            <a:r>
              <a:rPr lang="en-US" sz="2800" b="1" dirty="0" smtClean="0"/>
              <a:t>ultrasound to measure urine left in bladder after voiding </a:t>
            </a:r>
          </a:p>
          <a:p>
            <a:pPr mar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800" b="1" dirty="0" smtClean="0"/>
              <a:t>Cystoscopy</a:t>
            </a:r>
            <a:endParaRPr lang="en-US" sz="2800" b="1" dirty="0"/>
          </a:p>
          <a:p>
            <a:pPr mar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800" b="1" dirty="0"/>
              <a:t>Urodynamic </a:t>
            </a:r>
            <a:r>
              <a:rPr lang="en-US" sz="2800" b="1" dirty="0" smtClean="0"/>
              <a:t>studies to see what part of the urinary system is not working well</a:t>
            </a:r>
          </a:p>
          <a:p>
            <a:pPr mar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800" b="1" dirty="0" smtClean="0"/>
              <a:t>Recommend other treatments such as </a:t>
            </a:r>
            <a:r>
              <a:rPr lang="en-US" sz="2800" b="1" dirty="0" err="1" smtClean="0"/>
              <a:t>botox</a:t>
            </a:r>
            <a:r>
              <a:rPr lang="en-US" sz="2800" b="1" dirty="0" smtClean="0"/>
              <a:t> injections.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:\Sprint Scans\Tracy\pic3.tif"/>
          <p:cNvPicPr>
            <a:picLocks noChangeAspect="1" noChangeArrowheads="1"/>
          </p:cNvPicPr>
          <p:nvPr/>
        </p:nvPicPr>
        <p:blipFill>
          <a:blip r:embed="rId2" cstate="print"/>
          <a:srcRect t="1299" r="862"/>
          <a:stretch>
            <a:fillRect/>
          </a:stretch>
        </p:blipFill>
        <p:spPr bwMode="auto">
          <a:xfrm>
            <a:off x="0" y="-36513"/>
            <a:ext cx="9144000" cy="6927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3400" y="76200"/>
            <a:ext cx="7886700" cy="1706563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en-US" sz="3600" b="1" dirty="0" smtClean="0"/>
              <a:t>MS </a:t>
            </a:r>
            <a:r>
              <a:rPr lang="en-US" sz="3600" b="1" dirty="0" smtClean="0"/>
              <a:t>and </a:t>
            </a:r>
            <a:r>
              <a:rPr lang="en-US" sz="3600" b="1" dirty="0" smtClean="0"/>
              <a:t>Bladder Function…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sz="3600" dirty="0" smtClean="0">
                <a:solidFill>
                  <a:schemeClr val="tx2"/>
                </a:solidFill>
              </a:rPr>
              <a:t>The not so </a:t>
            </a:r>
            <a:r>
              <a:rPr lang="en-US" sz="3600" dirty="0">
                <a:solidFill>
                  <a:schemeClr val="tx2"/>
                </a:solidFill>
              </a:rPr>
              <a:t>good news: 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38200" y="2057400"/>
            <a:ext cx="8077200" cy="42672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800" b="1" dirty="0" smtClean="0"/>
              <a:t>Bladder problems are common – approximately 75% of persons with MS have bladder </a:t>
            </a:r>
            <a:r>
              <a:rPr lang="en-US" sz="2800" b="1" dirty="0" smtClean="0"/>
              <a:t>symptoms.</a:t>
            </a:r>
            <a:endParaRPr lang="en-US" sz="2800" b="1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800" b="1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800" b="1" dirty="0" smtClean="0"/>
              <a:t>They can impact quality of </a:t>
            </a:r>
            <a:r>
              <a:rPr lang="en-US" sz="2800" b="1" dirty="0" smtClean="0"/>
              <a:t>life.</a:t>
            </a:r>
            <a:endParaRPr lang="en-US" sz="2800" b="1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800" b="1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800" b="1" dirty="0" smtClean="0"/>
              <a:t>If left </a:t>
            </a:r>
            <a:r>
              <a:rPr lang="en-US" sz="2800" b="1" dirty="0" smtClean="0"/>
              <a:t>untreated, </a:t>
            </a:r>
            <a:r>
              <a:rPr lang="en-US" sz="2800" b="1" dirty="0" smtClean="0"/>
              <a:t>they can lead to more  serious </a:t>
            </a:r>
            <a:r>
              <a:rPr lang="en-US" sz="2800" b="1" dirty="0" smtClean="0"/>
              <a:t>problems.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3897" y="76200"/>
            <a:ext cx="7886700" cy="1325563"/>
          </a:xfrm>
        </p:spPr>
        <p:txBody>
          <a:bodyPr/>
          <a:lstStyle/>
          <a:p>
            <a:r>
              <a:rPr lang="en-US" sz="3600" b="1" dirty="0" smtClean="0"/>
              <a:t>What Happens Then?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5303" y="1524000"/>
            <a:ext cx="7755294" cy="4117975"/>
          </a:xfrm>
        </p:spPr>
        <p:txBody>
          <a:bodyPr>
            <a:noAutofit/>
          </a:bodyPr>
          <a:lstStyle/>
          <a:p>
            <a:pPr mar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800" b="1" dirty="0" smtClean="0"/>
              <a:t>If the bladder is not emptying well all the time, it might be recommended that you learn how to empty the bladder by intermittent catheterization.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2800" b="1" dirty="0" smtClean="0"/>
          </a:p>
          <a:p>
            <a:pPr marL="0">
              <a:lnSpc>
                <a:spcPct val="100000"/>
              </a:lnSpc>
              <a:spcBef>
                <a:spcPts val="0"/>
              </a:spcBef>
            </a:pPr>
            <a:r>
              <a:rPr lang="en-US" sz="2800" b="1" dirty="0" smtClean="0"/>
              <a:t>Doing IC frees you up from having to go frequently, in the night or when you are out and about.</a:t>
            </a:r>
            <a:endParaRPr lang="en-US" sz="2800" b="1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57644"/>
            <a:ext cx="8077200" cy="1325563"/>
          </a:xfrm>
        </p:spPr>
        <p:txBody>
          <a:bodyPr>
            <a:noAutofit/>
          </a:bodyPr>
          <a:lstStyle/>
          <a:p>
            <a:r>
              <a:rPr lang="en-US" sz="3300" b="1" dirty="0" smtClean="0"/>
              <a:t>“Why Can’t I just take a pill and be done with it?”</a:t>
            </a:r>
            <a:endParaRPr lang="en-US" sz="33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800" y="1696234"/>
            <a:ext cx="8229600" cy="4879975"/>
          </a:xfrm>
        </p:spPr>
        <p:txBody>
          <a:bodyPr>
            <a:noAutofit/>
          </a:bodyPr>
          <a:lstStyle/>
          <a:p>
            <a:pPr mar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b="1" dirty="0" smtClean="0"/>
              <a:t>Medications for bladder urgency and frequency help to relax the bladder muscle.</a:t>
            </a:r>
          </a:p>
          <a:p>
            <a:pPr mar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b="1" dirty="0" smtClean="0"/>
              <a:t>If you empty your bladder well, they can help calm the bladder and decrease </a:t>
            </a:r>
            <a:r>
              <a:rPr lang="en-US" sz="2400" b="1" dirty="0" smtClean="0"/>
              <a:t>urgency/frequency.</a:t>
            </a:r>
            <a:endParaRPr lang="en-US" sz="2400" b="1" dirty="0" smtClean="0"/>
          </a:p>
          <a:p>
            <a:pPr marL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sz="2400" b="1" dirty="0" smtClean="0"/>
              <a:t>If you do not empty your bladder well, they will allow more urine to collect and increase your risk for infections and kidney problems.</a:t>
            </a:r>
          </a:p>
          <a:p>
            <a:pPr mar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b="1" dirty="0" smtClean="0"/>
              <a:t>Providers can’t tell by history alone whether medications will help or not.</a:t>
            </a:r>
            <a:endParaRPr lang="en-US" sz="2400" b="1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7886700" cy="1325563"/>
          </a:xfrm>
        </p:spPr>
        <p:txBody>
          <a:bodyPr>
            <a:normAutofit/>
          </a:bodyPr>
          <a:lstStyle/>
          <a:p>
            <a:r>
              <a:rPr lang="en-US" b="1" dirty="0" smtClean="0"/>
              <a:t>Medications That May Help</a:t>
            </a:r>
            <a:br>
              <a:rPr lang="en-US" b="1" dirty="0" smtClean="0"/>
            </a:br>
            <a:r>
              <a:rPr lang="en-US" b="1" dirty="0" smtClean="0"/>
              <a:t>Manage Bladder Frequency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33600"/>
            <a:ext cx="7886700" cy="3721100"/>
          </a:xfrm>
        </p:spPr>
        <p:txBody>
          <a:bodyPr>
            <a:normAutofit/>
          </a:bodyPr>
          <a:lstStyle/>
          <a:p>
            <a:pPr marL="0">
              <a:lnSpc>
                <a:spcPct val="100000"/>
              </a:lnSpc>
              <a:spcBef>
                <a:spcPts val="0"/>
              </a:spcBef>
            </a:pPr>
            <a:r>
              <a:rPr lang="en-US" sz="3600" b="1" dirty="0" smtClean="0">
                <a:solidFill>
                  <a:srgbClr val="000000"/>
                </a:solidFill>
              </a:rPr>
              <a:t>Ditropan XL</a:t>
            </a:r>
          </a:p>
          <a:p>
            <a:pPr marL="0">
              <a:lnSpc>
                <a:spcPct val="100000"/>
              </a:lnSpc>
              <a:spcBef>
                <a:spcPts val="0"/>
              </a:spcBef>
            </a:pPr>
            <a:r>
              <a:rPr lang="en-US" sz="3600" b="1" dirty="0" smtClean="0">
                <a:solidFill>
                  <a:srgbClr val="000000"/>
                </a:solidFill>
              </a:rPr>
              <a:t>Oxybutinin</a:t>
            </a:r>
          </a:p>
          <a:p>
            <a:pPr marL="0">
              <a:lnSpc>
                <a:spcPct val="100000"/>
              </a:lnSpc>
              <a:spcBef>
                <a:spcPts val="0"/>
              </a:spcBef>
            </a:pPr>
            <a:r>
              <a:rPr lang="en-US" sz="3600" b="1" dirty="0" smtClean="0">
                <a:solidFill>
                  <a:srgbClr val="000000"/>
                </a:solidFill>
              </a:rPr>
              <a:t>Detrol LA</a:t>
            </a:r>
          </a:p>
          <a:p>
            <a:pPr marL="0">
              <a:lnSpc>
                <a:spcPct val="100000"/>
              </a:lnSpc>
              <a:spcBef>
                <a:spcPts val="0"/>
              </a:spcBef>
            </a:pPr>
            <a:r>
              <a:rPr lang="en-US" sz="3600" b="1" dirty="0" smtClean="0">
                <a:solidFill>
                  <a:srgbClr val="000000"/>
                </a:solidFill>
              </a:rPr>
              <a:t>Oxytrol</a:t>
            </a:r>
          </a:p>
          <a:p>
            <a:pPr>
              <a:buClr>
                <a:srgbClr val="FF00FF"/>
              </a:buClr>
              <a:buFont typeface="Wingdings" pitchFamily="2" charset="2"/>
              <a:buChar char="§"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914900" y="2057400"/>
            <a:ext cx="3581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342900">
              <a:buFont typeface="Arial" pitchFamily="34" charset="0"/>
              <a:buChar char="•"/>
            </a:pPr>
            <a:r>
              <a:rPr lang="en-US" sz="3600" b="1" dirty="0" err="1" smtClean="0">
                <a:solidFill>
                  <a:srgbClr val="000000"/>
                </a:solidFill>
                <a:cs typeface="Arial" pitchFamily="34" charset="0"/>
              </a:rPr>
              <a:t>Sanctura</a:t>
            </a:r>
            <a:endParaRPr lang="en-US" sz="3600" b="1" dirty="0" smtClean="0">
              <a:solidFill>
                <a:srgbClr val="000000"/>
              </a:solidFill>
              <a:cs typeface="Arial" pitchFamily="34" charset="0"/>
            </a:endParaRPr>
          </a:p>
          <a:p>
            <a:pPr indent="-342900">
              <a:buFont typeface="Arial" pitchFamily="34" charset="0"/>
              <a:buChar char="•"/>
            </a:pPr>
            <a:r>
              <a:rPr lang="en-US" sz="3600" b="1" dirty="0" err="1" smtClean="0">
                <a:solidFill>
                  <a:srgbClr val="000000"/>
                </a:solidFill>
                <a:cs typeface="Arial" pitchFamily="34" charset="0"/>
              </a:rPr>
              <a:t>Vesicare</a:t>
            </a:r>
            <a:endParaRPr lang="en-US" sz="3600" b="1" dirty="0" smtClean="0">
              <a:solidFill>
                <a:srgbClr val="000000"/>
              </a:solidFill>
              <a:cs typeface="Arial" pitchFamily="34" charset="0"/>
            </a:endParaRPr>
          </a:p>
          <a:p>
            <a:pPr indent="-342900">
              <a:buFont typeface="Arial" pitchFamily="34" charset="0"/>
              <a:buChar char="•"/>
            </a:pPr>
            <a:r>
              <a:rPr lang="en-US" sz="3600" b="1" dirty="0" err="1" smtClean="0">
                <a:solidFill>
                  <a:srgbClr val="000000"/>
                </a:solidFill>
                <a:cs typeface="Arial" pitchFamily="34" charset="0"/>
              </a:rPr>
              <a:t>Toviaz</a:t>
            </a:r>
            <a:endParaRPr lang="en-US" sz="3600" b="1" dirty="0" smtClean="0">
              <a:solidFill>
                <a:srgbClr val="000000"/>
              </a:solidFill>
              <a:cs typeface="Arial" pitchFamily="34" charset="0"/>
            </a:endParaRPr>
          </a:p>
          <a:p>
            <a:pPr indent="-342900">
              <a:buFont typeface="Arial" pitchFamily="34" charset="0"/>
              <a:buChar char="•"/>
            </a:pPr>
            <a:r>
              <a:rPr lang="en-US" sz="3600" b="1" dirty="0" err="1" smtClean="0">
                <a:solidFill>
                  <a:srgbClr val="000000"/>
                </a:solidFill>
                <a:cs typeface="Arial" pitchFamily="34" charset="0"/>
              </a:rPr>
              <a:t>Myrbetriq</a:t>
            </a:r>
            <a:endParaRPr lang="en-US" sz="3600" b="1" dirty="0" smtClean="0">
              <a:solidFill>
                <a:srgbClr val="000000"/>
              </a:solidFill>
              <a:cs typeface="Arial" pitchFamily="34" charset="0"/>
            </a:endParaRPr>
          </a:p>
          <a:p>
            <a:endParaRPr lang="en-US" sz="3600" b="1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04800"/>
            <a:ext cx="63246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04425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610600" cy="1325563"/>
          </a:xfrm>
        </p:spPr>
        <p:txBody>
          <a:bodyPr/>
          <a:lstStyle/>
          <a:p>
            <a:r>
              <a:rPr lang="en-US" sz="3600" b="1" dirty="0" smtClean="0"/>
              <a:t>Medications to loosen the sphincter 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133600"/>
            <a:ext cx="7600950" cy="3721100"/>
          </a:xfrm>
        </p:spPr>
        <p:txBody>
          <a:bodyPr>
            <a:normAutofit/>
          </a:bodyPr>
          <a:lstStyle/>
          <a:p>
            <a:pPr marL="0">
              <a:lnSpc>
                <a:spcPct val="100000"/>
              </a:lnSpc>
              <a:spcBef>
                <a:spcPts val="0"/>
              </a:spcBef>
            </a:pPr>
            <a:r>
              <a:rPr lang="en-US" sz="4000" b="1" dirty="0" smtClean="0"/>
              <a:t>Flomax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4000" b="1" dirty="0" smtClean="0"/>
          </a:p>
          <a:p>
            <a:pPr marL="0">
              <a:lnSpc>
                <a:spcPct val="100000"/>
              </a:lnSpc>
              <a:spcBef>
                <a:spcPts val="0"/>
              </a:spcBef>
            </a:pPr>
            <a:r>
              <a:rPr lang="en-US" sz="4000" b="1" dirty="0" smtClean="0"/>
              <a:t>Cardura</a:t>
            </a:r>
          </a:p>
          <a:p>
            <a:pPr marL="0">
              <a:lnSpc>
                <a:spcPct val="100000"/>
              </a:lnSpc>
              <a:spcBef>
                <a:spcPts val="0"/>
              </a:spcBef>
            </a:pPr>
            <a:endParaRPr lang="en-US" sz="4000" b="1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515350" cy="1325563"/>
          </a:xfrm>
        </p:spPr>
        <p:txBody>
          <a:bodyPr/>
          <a:lstStyle/>
          <a:p>
            <a:r>
              <a:rPr lang="en-US" sz="3600" b="1" dirty="0" smtClean="0"/>
              <a:t>Lifestyle Change Suggestions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8382000" cy="480377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800" b="1" dirty="0" smtClean="0"/>
              <a:t>Drink adequate </a:t>
            </a:r>
            <a:r>
              <a:rPr lang="en-US" sz="2800" b="1" dirty="0" smtClean="0"/>
              <a:t>fluids</a:t>
            </a:r>
          </a:p>
          <a:p>
            <a:pPr marL="342900" lvl="1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b="1" dirty="0" smtClean="0"/>
              <a:t>-  </a:t>
            </a:r>
            <a:r>
              <a:rPr lang="en-US" sz="2400" b="1" dirty="0" smtClean="0"/>
              <a:t>Drinking </a:t>
            </a:r>
            <a:r>
              <a:rPr lang="en-US" sz="2400" b="1" dirty="0" smtClean="0"/>
              <a:t>in larger amounts less often </a:t>
            </a:r>
            <a:r>
              <a:rPr lang="en-US" sz="2400" b="1" dirty="0" smtClean="0"/>
              <a:t>may decrease    frequency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en-US" sz="2400" b="1" dirty="0" smtClean="0"/>
              <a:t>Inadequate </a:t>
            </a:r>
            <a:r>
              <a:rPr lang="en-US" sz="2400" b="1" dirty="0" smtClean="0"/>
              <a:t>fluids will concentrate the urine </a:t>
            </a:r>
            <a:endParaRPr lang="en-US" sz="2400" b="1" dirty="0"/>
          </a:p>
          <a:p>
            <a:pPr marL="342900" lvl="1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 b="1" dirty="0" smtClean="0"/>
              <a:t>causing </a:t>
            </a:r>
            <a:r>
              <a:rPr lang="en-US" sz="2400" b="1" dirty="0" smtClean="0"/>
              <a:t> </a:t>
            </a:r>
            <a:r>
              <a:rPr lang="en-US" sz="2400" b="1" dirty="0" smtClean="0"/>
              <a:t>bladder </a:t>
            </a:r>
            <a:r>
              <a:rPr lang="en-US" sz="2400" b="1" dirty="0" smtClean="0"/>
              <a:t>irritation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800" b="1" dirty="0" smtClean="0"/>
              <a:t>Alcohol irritates the bladder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800" b="1" dirty="0" smtClean="0"/>
              <a:t>Aspartame may irritate the bladder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800" b="1" dirty="0" smtClean="0"/>
              <a:t>Some foods affect some people’s bladders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800" b="1" dirty="0" smtClean="0"/>
              <a:t>Double voiding, timed voiding.</a:t>
            </a:r>
            <a:endParaRPr lang="en-US" sz="2800" b="1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886700" cy="1325563"/>
          </a:xfrm>
        </p:spPr>
        <p:txBody>
          <a:bodyPr/>
          <a:lstStyle/>
          <a:p>
            <a:r>
              <a:rPr lang="en-US" sz="3600" b="1" dirty="0" smtClean="0"/>
              <a:t>Botox: What does it do?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24000"/>
            <a:ext cx="7543800" cy="3965575"/>
          </a:xfrm>
        </p:spPr>
        <p:txBody>
          <a:bodyPr>
            <a:noAutofit/>
          </a:bodyPr>
          <a:lstStyle/>
          <a:p>
            <a:pPr marL="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sz="2800" b="1" dirty="0" smtClean="0"/>
              <a:t>Injections into bladder muscle cause small areas to be </a:t>
            </a:r>
            <a:r>
              <a:rPr lang="en-US" sz="2800" b="1" dirty="0" smtClean="0"/>
              <a:t>inactive- decreasing urgency/frequency</a:t>
            </a:r>
            <a:r>
              <a:rPr lang="en-US" sz="2800" b="1" dirty="0" smtClean="0"/>
              <a:t>.</a:t>
            </a:r>
          </a:p>
          <a:p>
            <a:pPr marL="0">
              <a:lnSpc>
                <a:spcPct val="100000"/>
              </a:lnSpc>
              <a:spcBef>
                <a:spcPts val="600"/>
              </a:spcBef>
              <a:spcAft>
                <a:spcPts val="2400"/>
              </a:spcAft>
            </a:pPr>
            <a:r>
              <a:rPr lang="en-US" sz="2800" b="1" dirty="0" smtClean="0"/>
              <a:t>Botox will need to be repeated every few months.</a:t>
            </a:r>
          </a:p>
          <a:p>
            <a:pPr marL="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sz="2800" b="1" dirty="0" smtClean="0"/>
              <a:t>The bladder may not be able to empty as well after </a:t>
            </a:r>
            <a:r>
              <a:rPr lang="en-US" sz="2800" b="1" dirty="0" smtClean="0"/>
              <a:t>Botox, </a:t>
            </a:r>
            <a:r>
              <a:rPr lang="en-US" sz="2800" b="1" dirty="0" smtClean="0"/>
              <a:t>so catheterization may be needed after treatment.</a:t>
            </a:r>
            <a:endParaRPr lang="en-US" sz="2800" b="1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60310" y="489182"/>
            <a:ext cx="8763000" cy="930273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“What is Pelvic Floor Training?”</a:t>
            </a:r>
            <a:endParaRPr lang="en-US" sz="3600" b="1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85800" y="1676400"/>
            <a:ext cx="7315200" cy="4029075"/>
          </a:xfrm>
        </p:spPr>
        <p:txBody>
          <a:bodyPr>
            <a:normAutofit/>
          </a:bodyPr>
          <a:lstStyle/>
          <a:p>
            <a:pPr marL="0">
              <a:lnSpc>
                <a:spcPct val="100000"/>
              </a:lnSpc>
              <a:spcBef>
                <a:spcPts val="0"/>
              </a:spcBef>
            </a:pPr>
            <a:r>
              <a:rPr lang="en-US" sz="2800" b="1" dirty="0" smtClean="0"/>
              <a:t>Guided by a therapist who works in this area, you can learn to strengthen the sphincter in the bladder to allow you to have more control over loss of urine</a:t>
            </a:r>
          </a:p>
          <a:p>
            <a:pPr marL="0">
              <a:lnSpc>
                <a:spcPct val="100000"/>
              </a:lnSpc>
              <a:spcBef>
                <a:spcPts val="0"/>
              </a:spcBef>
            </a:pPr>
            <a:endParaRPr lang="en-US" sz="2800" b="1" dirty="0"/>
          </a:p>
          <a:p>
            <a:pPr marL="0">
              <a:lnSpc>
                <a:spcPct val="100000"/>
              </a:lnSpc>
              <a:spcBef>
                <a:spcPts val="0"/>
              </a:spcBef>
            </a:pPr>
            <a:r>
              <a:rPr lang="en-US" sz="2800" b="1" dirty="0" smtClean="0"/>
              <a:t>Bladder training can help you get to the toilet, in from the car, and to the rest stop.</a:t>
            </a:r>
            <a:endParaRPr lang="en-US" sz="2800" b="1" dirty="0"/>
          </a:p>
        </p:txBody>
      </p:sp>
      <p:pic>
        <p:nvPicPr>
          <p:cNvPr id="16386" name="Picture 2" descr="C:\Users\Pat\AppData\Local\Microsoft\Windows\Temporary Internet Files\Content.IE5\EJL1H2ZQ\MP900337325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4953000"/>
            <a:ext cx="2286000" cy="16616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RAIODOSPUT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609600"/>
            <a:ext cx="5486400" cy="605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76200" y="914400"/>
            <a:ext cx="3657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The End…</a:t>
            </a:r>
          </a:p>
          <a:p>
            <a:endParaRPr lang="en-US" sz="3600" b="1" dirty="0"/>
          </a:p>
          <a:p>
            <a:r>
              <a:rPr lang="en-US" sz="3600" b="1" dirty="0" smtClean="0"/>
              <a:t>   Questions?  </a:t>
            </a:r>
            <a:endParaRPr lang="en-US" sz="36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022_22_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9413"/>
            <a:ext cx="9144000" cy="609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14131"/>
            <a:ext cx="7886700" cy="1828800"/>
          </a:xfrm>
        </p:spPr>
        <p:txBody>
          <a:bodyPr>
            <a:normAutofit fontScale="9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en-US" dirty="0" smtClean="0">
                <a:latin typeface="+mn-lt"/>
              </a:rPr>
              <a:t/>
            </a:r>
            <a:br>
              <a:rPr lang="en-US" dirty="0" smtClean="0">
                <a:latin typeface="+mn-lt"/>
              </a:rPr>
            </a:br>
            <a:r>
              <a:rPr lang="en-US" sz="4000" dirty="0" smtClean="0">
                <a:latin typeface="+mn-lt"/>
              </a:rPr>
              <a:t>MS </a:t>
            </a:r>
            <a:r>
              <a:rPr lang="en-US" sz="4000" dirty="0" smtClean="0">
                <a:latin typeface="+mn-lt"/>
              </a:rPr>
              <a:t>and </a:t>
            </a:r>
            <a:r>
              <a:rPr lang="en-US" sz="4000" dirty="0" smtClean="0">
                <a:latin typeface="+mn-lt"/>
              </a:rPr>
              <a:t>Bladder </a:t>
            </a:r>
            <a:r>
              <a:rPr lang="en-US" sz="4000" dirty="0" smtClean="0"/>
              <a:t>Function…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	</a:t>
            </a:r>
            <a:r>
              <a:rPr lang="en-US" dirty="0" smtClean="0"/>
              <a:t>        </a:t>
            </a:r>
            <a:r>
              <a:rPr lang="en-US" dirty="0" smtClean="0"/>
              <a:t> </a:t>
            </a:r>
            <a:r>
              <a:rPr lang="en-US" sz="4000" dirty="0" smtClean="0">
                <a:solidFill>
                  <a:schemeClr val="tx2"/>
                </a:solidFill>
              </a:rPr>
              <a:t>The </a:t>
            </a:r>
            <a:r>
              <a:rPr lang="en-US" sz="4000" dirty="0">
                <a:solidFill>
                  <a:schemeClr val="tx2"/>
                </a:solidFill>
              </a:rPr>
              <a:t>really good news:</a:t>
            </a:r>
            <a:br>
              <a:rPr lang="en-US" sz="4000" dirty="0">
                <a:solidFill>
                  <a:schemeClr val="tx2"/>
                </a:solidFill>
              </a:rPr>
            </a:br>
            <a:r>
              <a:rPr lang="en-US" sz="4000" dirty="0">
                <a:solidFill>
                  <a:schemeClr val="tx2"/>
                </a:solidFill>
              </a:rPr>
              <a:t/>
            </a:r>
            <a:br>
              <a:rPr lang="en-US" sz="4000" dirty="0">
                <a:solidFill>
                  <a:schemeClr val="tx2"/>
                </a:solidFill>
              </a:rPr>
            </a:b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981200"/>
            <a:ext cx="7315200" cy="372110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b="1" dirty="0" smtClean="0">
              <a:solidFill>
                <a:schemeClr val="tx2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b="1" dirty="0">
              <a:solidFill>
                <a:schemeClr val="tx2"/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600" b="1" i="1" dirty="0" smtClean="0"/>
              <a:t>Bladder problems with MS </a:t>
            </a:r>
            <a:endParaRPr lang="en-US" sz="3600" b="1" i="1" dirty="0" smtClean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600" b="1" i="1" dirty="0" smtClean="0"/>
              <a:t>can be treated</a:t>
            </a:r>
            <a:r>
              <a:rPr lang="en-US" sz="3600" b="1" i="1" dirty="0" smtClean="0"/>
              <a:t>!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b="1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b="1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600" b="1" dirty="0" smtClean="0">
                <a:solidFill>
                  <a:schemeClr val="tx2"/>
                </a:solidFill>
              </a:rPr>
              <a:t>				</a:t>
            </a:r>
            <a:r>
              <a:rPr lang="en-US" sz="3600" b="1" dirty="0" err="1" smtClean="0">
                <a:solidFill>
                  <a:schemeClr val="tx2"/>
                </a:solidFill>
              </a:rPr>
              <a:t>Soooo</a:t>
            </a:r>
            <a:r>
              <a:rPr lang="en-US" sz="3600" b="1" dirty="0" smtClean="0">
                <a:solidFill>
                  <a:schemeClr val="tx2"/>
                </a:solidFill>
              </a:rPr>
              <a:t> don’t…..</a:t>
            </a:r>
            <a:endParaRPr lang="en-US" sz="3600" b="1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EC3EA-8865-44C7-9E1C-03A035E62BB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6943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:\Sprint Scans\Tracy\pic2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69900"/>
            <a:ext cx="9144000" cy="591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3018"/>
            <a:ext cx="9144000" cy="1325563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What Creates Bladder Problems?</a:t>
            </a:r>
            <a:endParaRPr lang="en-US" sz="3600" b="1" dirty="0"/>
          </a:p>
        </p:txBody>
      </p:sp>
      <p:sp>
        <p:nvSpPr>
          <p:cNvPr id="172035" name="Rectangle 3"/>
          <p:cNvSpPr>
            <a:spLocks noGrp="1" noChangeArrowheads="1"/>
          </p:cNvSpPr>
          <p:nvPr>
            <p:ph idx="1"/>
          </p:nvPr>
        </p:nvSpPr>
        <p:spPr>
          <a:xfrm>
            <a:off x="2362200" y="1676400"/>
            <a:ext cx="6705600" cy="518160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3200" b="1" dirty="0" smtClean="0"/>
              <a:t>Lesions in brain and spinal cord.</a:t>
            </a:r>
          </a:p>
          <a:p>
            <a:pPr>
              <a:spcAft>
                <a:spcPts val="1200"/>
              </a:spcAft>
            </a:pPr>
            <a:r>
              <a:rPr lang="en-US" sz="3200" b="1" dirty="0" smtClean="0"/>
              <a:t>Cord lesions cause most </a:t>
            </a:r>
            <a:r>
              <a:rPr lang="en-US" sz="3200" b="1" dirty="0" smtClean="0"/>
              <a:t> </a:t>
            </a:r>
            <a:r>
              <a:rPr lang="en-US" sz="3200" b="1" dirty="0" smtClean="0"/>
              <a:t>problems.</a:t>
            </a:r>
          </a:p>
          <a:p>
            <a:pPr>
              <a:spcAft>
                <a:spcPts val="1200"/>
              </a:spcAft>
            </a:pPr>
            <a:r>
              <a:rPr lang="en-US" sz="3200" b="1" dirty="0" smtClean="0"/>
              <a:t>Brain lesions cause difficulty with voluntary control.</a:t>
            </a:r>
          </a:p>
          <a:p>
            <a:pPr>
              <a:spcAft>
                <a:spcPts val="1200"/>
              </a:spcAft>
            </a:pPr>
            <a:r>
              <a:rPr lang="en-US" sz="3200" b="1" dirty="0" smtClean="0"/>
              <a:t>There is a correlation between disability level and bladder problems.</a:t>
            </a:r>
          </a:p>
          <a:p>
            <a:pPr>
              <a:buClr>
                <a:srgbClr val="FF33CC"/>
              </a:buClr>
            </a:pP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5" name="Picture 4" descr="https://encrypted-tbn3.gstatic.com/images?q=tbn:ANd9GcTs1re2KAcarQqPksCAUszDxnwdG6bXH5sn4xdfZxA5G-cBfy8h4TrnZOf5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81200"/>
            <a:ext cx="2454442" cy="3886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https://encrypted-tbn3.gstatic.com/images?q=tbn:ANd9GcTs1re2KAcarQqPksCAUszDxnwdG6bXH5sn4xdfZxA5G-cBfy8h4TrnZOf5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331783"/>
            <a:ext cx="3061095" cy="4731181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6220"/>
            <a:ext cx="8515350" cy="1325563"/>
          </a:xfrm>
        </p:spPr>
        <p:txBody>
          <a:bodyPr/>
          <a:lstStyle/>
          <a:p>
            <a:r>
              <a:rPr lang="en-US" b="1" dirty="0" smtClean="0"/>
              <a:t>How Does the Bladder Work?</a:t>
            </a:r>
            <a:endParaRPr lang="en-US" b="1" dirty="0"/>
          </a:p>
        </p:txBody>
      </p:sp>
      <p:pic>
        <p:nvPicPr>
          <p:cNvPr id="5" name="Picture 2" descr="http://www.womenshealthzone.net/bladder/urinary-incontinence/anatomy-physiology/img/1036.gif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14800" y="1555005"/>
            <a:ext cx="4724347" cy="42847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45" y="0"/>
            <a:ext cx="7886700" cy="1325563"/>
          </a:xfrm>
        </p:spPr>
        <p:txBody>
          <a:bodyPr/>
          <a:lstStyle/>
          <a:p>
            <a:r>
              <a:rPr lang="en-US" sz="3600" b="1" dirty="0" smtClean="0"/>
              <a:t>MS Can Cause: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8001000" cy="4029075"/>
          </a:xfrm>
        </p:spPr>
        <p:txBody>
          <a:bodyPr>
            <a:normAutofit/>
          </a:bodyPr>
          <a:lstStyle/>
          <a:p>
            <a:pPr marL="0">
              <a:lnSpc>
                <a:spcPct val="100000"/>
              </a:lnSpc>
              <a:spcBef>
                <a:spcPts val="0"/>
              </a:spcBef>
            </a:pPr>
            <a:r>
              <a:rPr lang="en-US" sz="3000" b="1" dirty="0" smtClean="0"/>
              <a:t>A bladder to empty </a:t>
            </a:r>
            <a:r>
              <a:rPr lang="en-US" sz="3000" b="1" dirty="0" smtClean="0"/>
              <a:t>often -  </a:t>
            </a:r>
            <a:r>
              <a:rPr lang="en-US" sz="3000" b="1" dirty="0" smtClean="0"/>
              <a:t>but well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None/>
            </a:pPr>
            <a:r>
              <a:rPr lang="en-US" sz="3000" dirty="0"/>
              <a:t>	</a:t>
            </a:r>
            <a:r>
              <a:rPr lang="en-US" sz="3000" b="1" dirty="0" smtClean="0">
                <a:solidFill>
                  <a:schemeClr val="tx2"/>
                </a:solidFill>
              </a:rPr>
              <a:t>(urgency/frequency </a:t>
            </a:r>
            <a:r>
              <a:rPr lang="en-US" sz="3000" b="1" dirty="0" smtClean="0">
                <a:solidFill>
                  <a:schemeClr val="tx2"/>
                </a:solidFill>
              </a:rPr>
              <a:t>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3000" dirty="0" smtClean="0"/>
          </a:p>
          <a:p>
            <a:pPr marL="0">
              <a:lnSpc>
                <a:spcPct val="100000"/>
              </a:lnSpc>
              <a:spcBef>
                <a:spcPts val="0"/>
              </a:spcBef>
            </a:pPr>
            <a:r>
              <a:rPr lang="en-US" sz="3000" b="1" dirty="0" smtClean="0"/>
              <a:t>A bladder to empty </a:t>
            </a:r>
            <a:r>
              <a:rPr lang="en-US" sz="3000" b="1" dirty="0" smtClean="0"/>
              <a:t>partially - but </a:t>
            </a:r>
            <a:r>
              <a:rPr lang="en-US" sz="3000" b="1" dirty="0" smtClean="0"/>
              <a:t>not fully </a:t>
            </a:r>
            <a:r>
              <a:rPr lang="en-US" sz="3000" b="1" dirty="0" smtClean="0"/>
              <a:t>	</a:t>
            </a:r>
            <a:r>
              <a:rPr lang="en-US" sz="3000" b="1" dirty="0" smtClean="0">
                <a:solidFill>
                  <a:schemeClr val="tx2"/>
                </a:solidFill>
              </a:rPr>
              <a:t>(</a:t>
            </a:r>
            <a:r>
              <a:rPr lang="en-US" sz="3000" b="1" dirty="0" smtClean="0">
                <a:solidFill>
                  <a:schemeClr val="tx2"/>
                </a:solidFill>
              </a:rPr>
              <a:t>urinary retention)</a:t>
            </a:r>
            <a:endParaRPr lang="en-US" sz="30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at\AppData\Local\Microsoft\Windows\Temporary Internet Files\Content.IE5\OHI9BIHC\MC900436169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0099" y="838200"/>
            <a:ext cx="6478465" cy="4703818"/>
          </a:xfrm>
          <a:prstGeom prst="rect">
            <a:avLst/>
          </a:prstGeom>
          <a:noFill/>
        </p:spPr>
      </p:pic>
      <p:sp>
        <p:nvSpPr>
          <p:cNvPr id="5" name="Freeform 4"/>
          <p:cNvSpPr/>
          <p:nvPr/>
        </p:nvSpPr>
        <p:spPr>
          <a:xfrm>
            <a:off x="1676400" y="3657600"/>
            <a:ext cx="2452474" cy="763968"/>
          </a:xfrm>
          <a:custGeom>
            <a:avLst/>
            <a:gdLst>
              <a:gd name="connsiteX0" fmla="*/ 37909 w 2012624"/>
              <a:gd name="connsiteY0" fmla="*/ 380003 h 662105"/>
              <a:gd name="connsiteX1" fmla="*/ 164369 w 2012624"/>
              <a:gd name="connsiteY1" fmla="*/ 457824 h 662105"/>
              <a:gd name="connsiteX2" fmla="*/ 193552 w 2012624"/>
              <a:gd name="connsiteY2" fmla="*/ 477279 h 662105"/>
              <a:gd name="connsiteX3" fmla="*/ 242190 w 2012624"/>
              <a:gd name="connsiteY3" fmla="*/ 516190 h 662105"/>
              <a:gd name="connsiteX4" fmla="*/ 271373 w 2012624"/>
              <a:gd name="connsiteY4" fmla="*/ 525917 h 662105"/>
              <a:gd name="connsiteX5" fmla="*/ 290829 w 2012624"/>
              <a:gd name="connsiteY5" fmla="*/ 545373 h 662105"/>
              <a:gd name="connsiteX6" fmla="*/ 358922 w 2012624"/>
              <a:gd name="connsiteY6" fmla="*/ 594011 h 662105"/>
              <a:gd name="connsiteX7" fmla="*/ 397833 w 2012624"/>
              <a:gd name="connsiteY7" fmla="*/ 623194 h 662105"/>
              <a:gd name="connsiteX8" fmla="*/ 456199 w 2012624"/>
              <a:gd name="connsiteY8" fmla="*/ 662105 h 662105"/>
              <a:gd name="connsiteX9" fmla="*/ 534020 w 2012624"/>
              <a:gd name="connsiteY9" fmla="*/ 652377 h 662105"/>
              <a:gd name="connsiteX10" fmla="*/ 563203 w 2012624"/>
              <a:gd name="connsiteY10" fmla="*/ 623194 h 662105"/>
              <a:gd name="connsiteX11" fmla="*/ 621569 w 2012624"/>
              <a:gd name="connsiteY11" fmla="*/ 535645 h 662105"/>
              <a:gd name="connsiteX12" fmla="*/ 641024 w 2012624"/>
              <a:gd name="connsiteY12" fmla="*/ 487007 h 662105"/>
              <a:gd name="connsiteX13" fmla="*/ 650752 w 2012624"/>
              <a:gd name="connsiteY13" fmla="*/ 448096 h 662105"/>
              <a:gd name="connsiteX14" fmla="*/ 660480 w 2012624"/>
              <a:gd name="connsiteY14" fmla="*/ 418913 h 662105"/>
              <a:gd name="connsiteX15" fmla="*/ 670207 w 2012624"/>
              <a:gd name="connsiteY15" fmla="*/ 380003 h 662105"/>
              <a:gd name="connsiteX16" fmla="*/ 689663 w 2012624"/>
              <a:gd name="connsiteY16" fmla="*/ 331364 h 662105"/>
              <a:gd name="connsiteX17" fmla="*/ 699390 w 2012624"/>
              <a:gd name="connsiteY17" fmla="*/ 243815 h 662105"/>
              <a:gd name="connsiteX18" fmla="*/ 709118 w 2012624"/>
              <a:gd name="connsiteY18" fmla="*/ 282726 h 662105"/>
              <a:gd name="connsiteX19" fmla="*/ 718846 w 2012624"/>
              <a:gd name="connsiteY19" fmla="*/ 311909 h 662105"/>
              <a:gd name="connsiteX20" fmla="*/ 738301 w 2012624"/>
              <a:gd name="connsiteY20" fmla="*/ 341092 h 662105"/>
              <a:gd name="connsiteX21" fmla="*/ 757756 w 2012624"/>
              <a:gd name="connsiteY21" fmla="*/ 399458 h 662105"/>
              <a:gd name="connsiteX22" fmla="*/ 806395 w 2012624"/>
              <a:gd name="connsiteY22" fmla="*/ 457824 h 662105"/>
              <a:gd name="connsiteX23" fmla="*/ 835577 w 2012624"/>
              <a:gd name="connsiteY23" fmla="*/ 467552 h 662105"/>
              <a:gd name="connsiteX24" fmla="*/ 1000948 w 2012624"/>
              <a:gd name="connsiteY24" fmla="*/ 487007 h 662105"/>
              <a:gd name="connsiteX25" fmla="*/ 1069041 w 2012624"/>
              <a:gd name="connsiteY25" fmla="*/ 467552 h 662105"/>
              <a:gd name="connsiteX26" fmla="*/ 1078769 w 2012624"/>
              <a:gd name="connsiteY26" fmla="*/ 428641 h 662105"/>
              <a:gd name="connsiteX27" fmla="*/ 1088497 w 2012624"/>
              <a:gd name="connsiteY27" fmla="*/ 380003 h 662105"/>
              <a:gd name="connsiteX28" fmla="*/ 1098224 w 2012624"/>
              <a:gd name="connsiteY28" fmla="*/ 175722 h 662105"/>
              <a:gd name="connsiteX29" fmla="*/ 1117680 w 2012624"/>
              <a:gd name="connsiteY29" fmla="*/ 204905 h 662105"/>
              <a:gd name="connsiteX30" fmla="*/ 1176046 w 2012624"/>
              <a:gd name="connsiteY30" fmla="*/ 282726 h 662105"/>
              <a:gd name="connsiteX31" fmla="*/ 1234412 w 2012624"/>
              <a:gd name="connsiteY31" fmla="*/ 350820 h 662105"/>
              <a:gd name="connsiteX32" fmla="*/ 1283050 w 2012624"/>
              <a:gd name="connsiteY32" fmla="*/ 409186 h 662105"/>
              <a:gd name="connsiteX33" fmla="*/ 1351143 w 2012624"/>
              <a:gd name="connsiteY33" fmla="*/ 448096 h 662105"/>
              <a:gd name="connsiteX34" fmla="*/ 1380326 w 2012624"/>
              <a:gd name="connsiteY34" fmla="*/ 457824 h 662105"/>
              <a:gd name="connsiteX35" fmla="*/ 1428965 w 2012624"/>
              <a:gd name="connsiteY35" fmla="*/ 448096 h 662105"/>
              <a:gd name="connsiteX36" fmla="*/ 1448420 w 2012624"/>
              <a:gd name="connsiteY36" fmla="*/ 409186 h 662105"/>
              <a:gd name="connsiteX37" fmla="*/ 1467875 w 2012624"/>
              <a:gd name="connsiteY37" fmla="*/ 331364 h 662105"/>
              <a:gd name="connsiteX38" fmla="*/ 1477603 w 2012624"/>
              <a:gd name="connsiteY38" fmla="*/ 282726 h 662105"/>
              <a:gd name="connsiteX39" fmla="*/ 1497058 w 2012624"/>
              <a:gd name="connsiteY39" fmla="*/ 253543 h 662105"/>
              <a:gd name="connsiteX40" fmla="*/ 1506786 w 2012624"/>
              <a:gd name="connsiteY40" fmla="*/ 20079 h 662105"/>
              <a:gd name="connsiteX41" fmla="*/ 1545697 w 2012624"/>
              <a:gd name="connsiteY41" fmla="*/ 68717 h 662105"/>
              <a:gd name="connsiteX42" fmla="*/ 1574880 w 2012624"/>
              <a:gd name="connsiteY42" fmla="*/ 127083 h 662105"/>
              <a:gd name="connsiteX43" fmla="*/ 1613790 w 2012624"/>
              <a:gd name="connsiteY43" fmla="*/ 156266 h 662105"/>
              <a:gd name="connsiteX44" fmla="*/ 1633246 w 2012624"/>
              <a:gd name="connsiteY44" fmla="*/ 185449 h 662105"/>
              <a:gd name="connsiteX45" fmla="*/ 1672156 w 2012624"/>
              <a:gd name="connsiteY45" fmla="*/ 214632 h 662105"/>
              <a:gd name="connsiteX46" fmla="*/ 1691612 w 2012624"/>
              <a:gd name="connsiteY46" fmla="*/ 243815 h 662105"/>
              <a:gd name="connsiteX47" fmla="*/ 1720795 w 2012624"/>
              <a:gd name="connsiteY47" fmla="*/ 253543 h 662105"/>
              <a:gd name="connsiteX48" fmla="*/ 1779160 w 2012624"/>
              <a:gd name="connsiteY48" fmla="*/ 282726 h 662105"/>
              <a:gd name="connsiteX49" fmla="*/ 1827799 w 2012624"/>
              <a:gd name="connsiteY49" fmla="*/ 263271 h 662105"/>
              <a:gd name="connsiteX50" fmla="*/ 1856982 w 2012624"/>
              <a:gd name="connsiteY50" fmla="*/ 185449 h 662105"/>
              <a:gd name="connsiteX51" fmla="*/ 1905620 w 2012624"/>
              <a:gd name="connsiteY51" fmla="*/ 136811 h 662105"/>
              <a:gd name="connsiteX52" fmla="*/ 1925075 w 2012624"/>
              <a:gd name="connsiteY52" fmla="*/ 107628 h 662105"/>
              <a:gd name="connsiteX53" fmla="*/ 1944531 w 2012624"/>
              <a:gd name="connsiteY53" fmla="*/ 68717 h 662105"/>
              <a:gd name="connsiteX54" fmla="*/ 2012624 w 2012624"/>
              <a:gd name="connsiteY54" fmla="*/ 624 h 662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2012624" h="662105">
                <a:moveTo>
                  <a:pt x="37909" y="380003"/>
                </a:moveTo>
                <a:cubicBezTo>
                  <a:pt x="113517" y="455611"/>
                  <a:pt x="0" y="348247"/>
                  <a:pt x="164369" y="457824"/>
                </a:cubicBezTo>
                <a:cubicBezTo>
                  <a:pt x="174097" y="464309"/>
                  <a:pt x="184423" y="469976"/>
                  <a:pt x="193552" y="477279"/>
                </a:cubicBezTo>
                <a:cubicBezTo>
                  <a:pt x="223713" y="501408"/>
                  <a:pt x="202266" y="496229"/>
                  <a:pt x="242190" y="516190"/>
                </a:cubicBezTo>
                <a:cubicBezTo>
                  <a:pt x="251361" y="520776"/>
                  <a:pt x="261645" y="522675"/>
                  <a:pt x="271373" y="525917"/>
                </a:cubicBezTo>
                <a:cubicBezTo>
                  <a:pt x="277858" y="532402"/>
                  <a:pt x="283783" y="539501"/>
                  <a:pt x="290829" y="545373"/>
                </a:cubicBezTo>
                <a:cubicBezTo>
                  <a:pt x="328982" y="577168"/>
                  <a:pt x="323540" y="568738"/>
                  <a:pt x="358922" y="594011"/>
                </a:cubicBezTo>
                <a:cubicBezTo>
                  <a:pt x="372115" y="603434"/>
                  <a:pt x="384551" y="613897"/>
                  <a:pt x="397833" y="623194"/>
                </a:cubicBezTo>
                <a:cubicBezTo>
                  <a:pt x="416989" y="636603"/>
                  <a:pt x="456199" y="662105"/>
                  <a:pt x="456199" y="662105"/>
                </a:cubicBezTo>
                <a:cubicBezTo>
                  <a:pt x="482139" y="658862"/>
                  <a:pt x="509452" y="661311"/>
                  <a:pt x="534020" y="652377"/>
                </a:cubicBezTo>
                <a:cubicBezTo>
                  <a:pt x="546949" y="647676"/>
                  <a:pt x="554949" y="634200"/>
                  <a:pt x="563203" y="623194"/>
                </a:cubicBezTo>
                <a:cubicBezTo>
                  <a:pt x="584247" y="595135"/>
                  <a:pt x="608543" y="568210"/>
                  <a:pt x="621569" y="535645"/>
                </a:cubicBezTo>
                <a:cubicBezTo>
                  <a:pt x="628054" y="519432"/>
                  <a:pt x="635502" y="503572"/>
                  <a:pt x="641024" y="487007"/>
                </a:cubicBezTo>
                <a:cubicBezTo>
                  <a:pt x="645252" y="474324"/>
                  <a:pt x="647079" y="460951"/>
                  <a:pt x="650752" y="448096"/>
                </a:cubicBezTo>
                <a:cubicBezTo>
                  <a:pt x="653569" y="438237"/>
                  <a:pt x="657663" y="428772"/>
                  <a:pt x="660480" y="418913"/>
                </a:cubicBezTo>
                <a:cubicBezTo>
                  <a:pt x="664153" y="406058"/>
                  <a:pt x="665979" y="392686"/>
                  <a:pt x="670207" y="380003"/>
                </a:cubicBezTo>
                <a:cubicBezTo>
                  <a:pt x="675729" y="363437"/>
                  <a:pt x="683178" y="347577"/>
                  <a:pt x="689663" y="331364"/>
                </a:cubicBezTo>
                <a:cubicBezTo>
                  <a:pt x="692905" y="302181"/>
                  <a:pt x="688485" y="271077"/>
                  <a:pt x="699390" y="243815"/>
                </a:cubicBezTo>
                <a:cubicBezTo>
                  <a:pt x="704355" y="231402"/>
                  <a:pt x="705445" y="269871"/>
                  <a:pt x="709118" y="282726"/>
                </a:cubicBezTo>
                <a:cubicBezTo>
                  <a:pt x="711935" y="292585"/>
                  <a:pt x="714260" y="302738"/>
                  <a:pt x="718846" y="311909"/>
                </a:cubicBezTo>
                <a:cubicBezTo>
                  <a:pt x="724074" y="322366"/>
                  <a:pt x="733553" y="330408"/>
                  <a:pt x="738301" y="341092"/>
                </a:cubicBezTo>
                <a:cubicBezTo>
                  <a:pt x="746630" y="359832"/>
                  <a:pt x="746380" y="382395"/>
                  <a:pt x="757756" y="399458"/>
                </a:cubicBezTo>
                <a:cubicBezTo>
                  <a:pt x="772112" y="420991"/>
                  <a:pt x="783925" y="442844"/>
                  <a:pt x="806395" y="457824"/>
                </a:cubicBezTo>
                <a:cubicBezTo>
                  <a:pt x="814926" y="463512"/>
                  <a:pt x="825630" y="465065"/>
                  <a:pt x="835577" y="467552"/>
                </a:cubicBezTo>
                <a:cubicBezTo>
                  <a:pt x="896418" y="482762"/>
                  <a:pt x="929341" y="481040"/>
                  <a:pt x="1000948" y="487007"/>
                </a:cubicBezTo>
                <a:cubicBezTo>
                  <a:pt x="1023646" y="480522"/>
                  <a:pt x="1050156" y="481716"/>
                  <a:pt x="1069041" y="467552"/>
                </a:cubicBezTo>
                <a:cubicBezTo>
                  <a:pt x="1079737" y="459530"/>
                  <a:pt x="1075869" y="441692"/>
                  <a:pt x="1078769" y="428641"/>
                </a:cubicBezTo>
                <a:cubicBezTo>
                  <a:pt x="1082356" y="412501"/>
                  <a:pt x="1085254" y="396216"/>
                  <a:pt x="1088497" y="380003"/>
                </a:cubicBezTo>
                <a:cubicBezTo>
                  <a:pt x="1091739" y="311909"/>
                  <a:pt x="1087017" y="242965"/>
                  <a:pt x="1098224" y="175722"/>
                </a:cubicBezTo>
                <a:cubicBezTo>
                  <a:pt x="1100146" y="164190"/>
                  <a:pt x="1111879" y="194754"/>
                  <a:pt x="1117680" y="204905"/>
                </a:cubicBezTo>
                <a:cubicBezTo>
                  <a:pt x="1193035" y="336774"/>
                  <a:pt x="1066548" y="136727"/>
                  <a:pt x="1176046" y="282726"/>
                </a:cubicBezTo>
                <a:cubicBezTo>
                  <a:pt x="1261377" y="396501"/>
                  <a:pt x="1153126" y="255987"/>
                  <a:pt x="1234412" y="350820"/>
                </a:cubicBezTo>
                <a:cubicBezTo>
                  <a:pt x="1255044" y="374890"/>
                  <a:pt x="1260081" y="390811"/>
                  <a:pt x="1283050" y="409186"/>
                </a:cubicBezTo>
                <a:cubicBezTo>
                  <a:pt x="1301836" y="424215"/>
                  <a:pt x="1329638" y="438879"/>
                  <a:pt x="1351143" y="448096"/>
                </a:cubicBezTo>
                <a:cubicBezTo>
                  <a:pt x="1360568" y="452135"/>
                  <a:pt x="1370598" y="454581"/>
                  <a:pt x="1380326" y="457824"/>
                </a:cubicBezTo>
                <a:cubicBezTo>
                  <a:pt x="1396539" y="454581"/>
                  <a:pt x="1415511" y="457706"/>
                  <a:pt x="1428965" y="448096"/>
                </a:cubicBezTo>
                <a:cubicBezTo>
                  <a:pt x="1440765" y="439668"/>
                  <a:pt x="1443834" y="422943"/>
                  <a:pt x="1448420" y="409186"/>
                </a:cubicBezTo>
                <a:cubicBezTo>
                  <a:pt x="1456875" y="383819"/>
                  <a:pt x="1462631" y="357584"/>
                  <a:pt x="1467875" y="331364"/>
                </a:cubicBezTo>
                <a:cubicBezTo>
                  <a:pt x="1471118" y="315151"/>
                  <a:pt x="1471798" y="298207"/>
                  <a:pt x="1477603" y="282726"/>
                </a:cubicBezTo>
                <a:cubicBezTo>
                  <a:pt x="1481708" y="271779"/>
                  <a:pt x="1490573" y="263271"/>
                  <a:pt x="1497058" y="253543"/>
                </a:cubicBezTo>
                <a:cubicBezTo>
                  <a:pt x="1500301" y="175722"/>
                  <a:pt x="1486964" y="95403"/>
                  <a:pt x="1506786" y="20079"/>
                </a:cubicBezTo>
                <a:cubicBezTo>
                  <a:pt x="1512070" y="0"/>
                  <a:pt x="1534550" y="51201"/>
                  <a:pt x="1545697" y="68717"/>
                </a:cubicBezTo>
                <a:cubicBezTo>
                  <a:pt x="1557375" y="87068"/>
                  <a:pt x="1561526" y="109913"/>
                  <a:pt x="1574880" y="127083"/>
                </a:cubicBezTo>
                <a:cubicBezTo>
                  <a:pt x="1584834" y="139880"/>
                  <a:pt x="1602326" y="144802"/>
                  <a:pt x="1613790" y="156266"/>
                </a:cubicBezTo>
                <a:cubicBezTo>
                  <a:pt x="1622057" y="164533"/>
                  <a:pt x="1624979" y="177182"/>
                  <a:pt x="1633246" y="185449"/>
                </a:cubicBezTo>
                <a:cubicBezTo>
                  <a:pt x="1644710" y="196913"/>
                  <a:pt x="1660692" y="203168"/>
                  <a:pt x="1672156" y="214632"/>
                </a:cubicBezTo>
                <a:cubicBezTo>
                  <a:pt x="1680423" y="222899"/>
                  <a:pt x="1682483" y="236512"/>
                  <a:pt x="1691612" y="243815"/>
                </a:cubicBezTo>
                <a:cubicBezTo>
                  <a:pt x="1699619" y="250221"/>
                  <a:pt x="1711624" y="248957"/>
                  <a:pt x="1720795" y="253543"/>
                </a:cubicBezTo>
                <a:cubicBezTo>
                  <a:pt x="1796224" y="291258"/>
                  <a:pt x="1705807" y="258274"/>
                  <a:pt x="1779160" y="282726"/>
                </a:cubicBezTo>
                <a:cubicBezTo>
                  <a:pt x="1795373" y="276241"/>
                  <a:pt x="1814541" y="274635"/>
                  <a:pt x="1827799" y="263271"/>
                </a:cubicBezTo>
                <a:cubicBezTo>
                  <a:pt x="1849760" y="244447"/>
                  <a:pt x="1846939" y="208884"/>
                  <a:pt x="1856982" y="185449"/>
                </a:cubicBezTo>
                <a:cubicBezTo>
                  <a:pt x="1869952" y="155185"/>
                  <a:pt x="1879679" y="154105"/>
                  <a:pt x="1905620" y="136811"/>
                </a:cubicBezTo>
                <a:cubicBezTo>
                  <a:pt x="1912105" y="127083"/>
                  <a:pt x="1919275" y="117779"/>
                  <a:pt x="1925075" y="107628"/>
                </a:cubicBezTo>
                <a:cubicBezTo>
                  <a:pt x="1932270" y="95037"/>
                  <a:pt x="1935628" y="80164"/>
                  <a:pt x="1944531" y="68717"/>
                </a:cubicBezTo>
                <a:lnTo>
                  <a:pt x="2012624" y="624"/>
                </a:lnTo>
              </a:path>
            </a:pathLst>
          </a:cu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3886200" y="4267200"/>
            <a:ext cx="889020" cy="293418"/>
          </a:xfrm>
          <a:custGeom>
            <a:avLst/>
            <a:gdLst>
              <a:gd name="connsiteX0" fmla="*/ 0 w 729575"/>
              <a:gd name="connsiteY0" fmla="*/ 0 h 254296"/>
              <a:gd name="connsiteX1" fmla="*/ 29183 w 729575"/>
              <a:gd name="connsiteY1" fmla="*/ 29183 h 254296"/>
              <a:gd name="connsiteX2" fmla="*/ 38911 w 729575"/>
              <a:gd name="connsiteY2" fmla="*/ 58366 h 254296"/>
              <a:gd name="connsiteX3" fmla="*/ 77822 w 729575"/>
              <a:gd name="connsiteY3" fmla="*/ 97277 h 254296"/>
              <a:gd name="connsiteX4" fmla="*/ 107005 w 729575"/>
              <a:gd name="connsiteY4" fmla="*/ 87549 h 254296"/>
              <a:gd name="connsiteX5" fmla="*/ 165371 w 729575"/>
              <a:gd name="connsiteY5" fmla="*/ 38911 h 254296"/>
              <a:gd name="connsiteX6" fmla="*/ 194554 w 729575"/>
              <a:gd name="connsiteY6" fmla="*/ 19456 h 254296"/>
              <a:gd name="connsiteX7" fmla="*/ 243192 w 729575"/>
              <a:gd name="connsiteY7" fmla="*/ 29183 h 254296"/>
              <a:gd name="connsiteX8" fmla="*/ 262647 w 729575"/>
              <a:gd name="connsiteY8" fmla="*/ 58366 h 254296"/>
              <a:gd name="connsiteX9" fmla="*/ 311285 w 729575"/>
              <a:gd name="connsiteY9" fmla="*/ 97277 h 254296"/>
              <a:gd name="connsiteX10" fmla="*/ 350196 w 729575"/>
              <a:gd name="connsiteY10" fmla="*/ 136188 h 254296"/>
              <a:gd name="connsiteX11" fmla="*/ 476656 w 729575"/>
              <a:gd name="connsiteY11" fmla="*/ 126460 h 254296"/>
              <a:gd name="connsiteX12" fmla="*/ 544749 w 729575"/>
              <a:gd name="connsiteY12" fmla="*/ 126460 h 254296"/>
              <a:gd name="connsiteX13" fmla="*/ 564205 w 729575"/>
              <a:gd name="connsiteY13" fmla="*/ 145915 h 254296"/>
              <a:gd name="connsiteX14" fmla="*/ 583660 w 729575"/>
              <a:gd name="connsiteY14" fmla="*/ 204281 h 254296"/>
              <a:gd name="connsiteX15" fmla="*/ 603115 w 729575"/>
              <a:gd name="connsiteY15" fmla="*/ 223737 h 254296"/>
              <a:gd name="connsiteX16" fmla="*/ 700392 w 729575"/>
              <a:gd name="connsiteY16" fmla="*/ 252920 h 254296"/>
              <a:gd name="connsiteX17" fmla="*/ 729575 w 729575"/>
              <a:gd name="connsiteY17" fmla="*/ 252920 h 254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29575" h="254296">
                <a:moveTo>
                  <a:pt x="0" y="0"/>
                </a:moveTo>
                <a:cubicBezTo>
                  <a:pt x="9728" y="9728"/>
                  <a:pt x="21552" y="17737"/>
                  <a:pt x="29183" y="29183"/>
                </a:cubicBezTo>
                <a:cubicBezTo>
                  <a:pt x="34871" y="37715"/>
                  <a:pt x="32951" y="50022"/>
                  <a:pt x="38911" y="58366"/>
                </a:cubicBezTo>
                <a:cubicBezTo>
                  <a:pt x="49573" y="73292"/>
                  <a:pt x="77822" y="97277"/>
                  <a:pt x="77822" y="97277"/>
                </a:cubicBezTo>
                <a:cubicBezTo>
                  <a:pt x="87550" y="94034"/>
                  <a:pt x="97834" y="92135"/>
                  <a:pt x="107005" y="87549"/>
                </a:cubicBezTo>
                <a:cubicBezTo>
                  <a:pt x="143235" y="69434"/>
                  <a:pt x="133098" y="65805"/>
                  <a:pt x="165371" y="38911"/>
                </a:cubicBezTo>
                <a:cubicBezTo>
                  <a:pt x="174352" y="31427"/>
                  <a:pt x="184826" y="25941"/>
                  <a:pt x="194554" y="19456"/>
                </a:cubicBezTo>
                <a:cubicBezTo>
                  <a:pt x="210767" y="22698"/>
                  <a:pt x="228837" y="20980"/>
                  <a:pt x="243192" y="29183"/>
                </a:cubicBezTo>
                <a:cubicBezTo>
                  <a:pt x="253343" y="34983"/>
                  <a:pt x="255344" y="49237"/>
                  <a:pt x="262647" y="58366"/>
                </a:cubicBezTo>
                <a:cubicBezTo>
                  <a:pt x="286730" y="88470"/>
                  <a:pt x="279111" y="69699"/>
                  <a:pt x="311285" y="97277"/>
                </a:cubicBezTo>
                <a:cubicBezTo>
                  <a:pt x="325212" y="109214"/>
                  <a:pt x="350196" y="136188"/>
                  <a:pt x="350196" y="136188"/>
                </a:cubicBezTo>
                <a:cubicBezTo>
                  <a:pt x="392349" y="132945"/>
                  <a:pt x="434668" y="131400"/>
                  <a:pt x="476656" y="126460"/>
                </a:cubicBezTo>
                <a:cubicBezTo>
                  <a:pt x="539853" y="119025"/>
                  <a:pt x="491885" y="108838"/>
                  <a:pt x="544749" y="126460"/>
                </a:cubicBezTo>
                <a:cubicBezTo>
                  <a:pt x="551234" y="132945"/>
                  <a:pt x="560103" y="137712"/>
                  <a:pt x="564205" y="145915"/>
                </a:cubicBezTo>
                <a:cubicBezTo>
                  <a:pt x="573376" y="164258"/>
                  <a:pt x="569159" y="189780"/>
                  <a:pt x="583660" y="204281"/>
                </a:cubicBezTo>
                <a:cubicBezTo>
                  <a:pt x="590145" y="210766"/>
                  <a:pt x="594912" y="219635"/>
                  <a:pt x="603115" y="223737"/>
                </a:cubicBezTo>
                <a:cubicBezTo>
                  <a:pt x="613944" y="229152"/>
                  <a:pt x="680845" y="250127"/>
                  <a:pt x="700392" y="252920"/>
                </a:cubicBezTo>
                <a:cubicBezTo>
                  <a:pt x="710022" y="254296"/>
                  <a:pt x="719847" y="252920"/>
                  <a:pt x="729575" y="252920"/>
                </a:cubicBez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5638800" y="3352800"/>
            <a:ext cx="1524000" cy="246934"/>
          </a:xfrm>
          <a:custGeom>
            <a:avLst/>
            <a:gdLst>
              <a:gd name="connsiteX0" fmla="*/ 0 w 1118681"/>
              <a:gd name="connsiteY0" fmla="*/ 0 h 214009"/>
              <a:gd name="connsiteX1" fmla="*/ 48638 w 1118681"/>
              <a:gd name="connsiteY1" fmla="*/ 38911 h 214009"/>
              <a:gd name="connsiteX2" fmla="*/ 68093 w 1118681"/>
              <a:gd name="connsiteY2" fmla="*/ 68094 h 214009"/>
              <a:gd name="connsiteX3" fmla="*/ 184825 w 1118681"/>
              <a:gd name="connsiteY3" fmla="*/ 97277 h 214009"/>
              <a:gd name="connsiteX4" fmla="*/ 262647 w 1118681"/>
              <a:gd name="connsiteY4" fmla="*/ 87549 h 214009"/>
              <a:gd name="connsiteX5" fmla="*/ 272374 w 1118681"/>
              <a:gd name="connsiteY5" fmla="*/ 58366 h 214009"/>
              <a:gd name="connsiteX6" fmla="*/ 301557 w 1118681"/>
              <a:gd name="connsiteY6" fmla="*/ 38911 h 214009"/>
              <a:gd name="connsiteX7" fmla="*/ 340468 w 1118681"/>
              <a:gd name="connsiteY7" fmla="*/ 107004 h 214009"/>
              <a:gd name="connsiteX8" fmla="*/ 359923 w 1118681"/>
              <a:gd name="connsiteY8" fmla="*/ 126460 h 214009"/>
              <a:gd name="connsiteX9" fmla="*/ 428017 w 1118681"/>
              <a:gd name="connsiteY9" fmla="*/ 175098 h 214009"/>
              <a:gd name="connsiteX10" fmla="*/ 486383 w 1118681"/>
              <a:gd name="connsiteY10" fmla="*/ 194553 h 214009"/>
              <a:gd name="connsiteX11" fmla="*/ 515566 w 1118681"/>
              <a:gd name="connsiteY11" fmla="*/ 204281 h 214009"/>
              <a:gd name="connsiteX12" fmla="*/ 583659 w 1118681"/>
              <a:gd name="connsiteY12" fmla="*/ 175098 h 214009"/>
              <a:gd name="connsiteX13" fmla="*/ 603115 w 1118681"/>
              <a:gd name="connsiteY13" fmla="*/ 145915 h 214009"/>
              <a:gd name="connsiteX14" fmla="*/ 632298 w 1118681"/>
              <a:gd name="connsiteY14" fmla="*/ 97277 h 214009"/>
              <a:gd name="connsiteX15" fmla="*/ 642025 w 1118681"/>
              <a:gd name="connsiteY15" fmla="*/ 68094 h 214009"/>
              <a:gd name="connsiteX16" fmla="*/ 719847 w 1118681"/>
              <a:gd name="connsiteY16" fmla="*/ 97277 h 214009"/>
              <a:gd name="connsiteX17" fmla="*/ 778212 w 1118681"/>
              <a:gd name="connsiteY17" fmla="*/ 116732 h 214009"/>
              <a:gd name="connsiteX18" fmla="*/ 826851 w 1118681"/>
              <a:gd name="connsiteY18" fmla="*/ 155643 h 214009"/>
              <a:gd name="connsiteX19" fmla="*/ 865761 w 1118681"/>
              <a:gd name="connsiteY19" fmla="*/ 165370 h 214009"/>
              <a:gd name="connsiteX20" fmla="*/ 914400 w 1118681"/>
              <a:gd name="connsiteY20" fmla="*/ 204281 h 214009"/>
              <a:gd name="connsiteX21" fmla="*/ 963038 w 1118681"/>
              <a:gd name="connsiteY21" fmla="*/ 214009 h 214009"/>
              <a:gd name="connsiteX22" fmla="*/ 1001949 w 1118681"/>
              <a:gd name="connsiteY22" fmla="*/ 194553 h 214009"/>
              <a:gd name="connsiteX23" fmla="*/ 1060315 w 1118681"/>
              <a:gd name="connsiteY23" fmla="*/ 136187 h 214009"/>
              <a:gd name="connsiteX24" fmla="*/ 1070042 w 1118681"/>
              <a:gd name="connsiteY24" fmla="*/ 107004 h 214009"/>
              <a:gd name="connsiteX25" fmla="*/ 1089498 w 1118681"/>
              <a:gd name="connsiteY25" fmla="*/ 87549 h 214009"/>
              <a:gd name="connsiteX26" fmla="*/ 1108953 w 1118681"/>
              <a:gd name="connsiteY26" fmla="*/ 58366 h 214009"/>
              <a:gd name="connsiteX27" fmla="*/ 1118681 w 1118681"/>
              <a:gd name="connsiteY27" fmla="*/ 29183 h 214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118681" h="214009">
                <a:moveTo>
                  <a:pt x="0" y="0"/>
                </a:moveTo>
                <a:cubicBezTo>
                  <a:pt x="21671" y="14447"/>
                  <a:pt x="32795" y="19107"/>
                  <a:pt x="48638" y="38911"/>
                </a:cubicBezTo>
                <a:cubicBezTo>
                  <a:pt x="55941" y="48040"/>
                  <a:pt x="58179" y="61898"/>
                  <a:pt x="68093" y="68094"/>
                </a:cubicBezTo>
                <a:cubicBezTo>
                  <a:pt x="96120" y="85611"/>
                  <a:pt x="153406" y="92040"/>
                  <a:pt x="184825" y="97277"/>
                </a:cubicBezTo>
                <a:cubicBezTo>
                  <a:pt x="210766" y="94034"/>
                  <a:pt x="238758" y="98167"/>
                  <a:pt x="262647" y="87549"/>
                </a:cubicBezTo>
                <a:cubicBezTo>
                  <a:pt x="272017" y="83385"/>
                  <a:pt x="265969" y="66373"/>
                  <a:pt x="272374" y="58366"/>
                </a:cubicBezTo>
                <a:cubicBezTo>
                  <a:pt x="279677" y="49237"/>
                  <a:pt x="291829" y="45396"/>
                  <a:pt x="301557" y="38911"/>
                </a:cubicBezTo>
                <a:cubicBezTo>
                  <a:pt x="367078" y="104432"/>
                  <a:pt x="301277" y="28621"/>
                  <a:pt x="340468" y="107004"/>
                </a:cubicBezTo>
                <a:cubicBezTo>
                  <a:pt x="344570" y="115207"/>
                  <a:pt x="352877" y="120589"/>
                  <a:pt x="359923" y="126460"/>
                </a:cubicBezTo>
                <a:cubicBezTo>
                  <a:pt x="364030" y="129882"/>
                  <a:pt x="417186" y="170284"/>
                  <a:pt x="428017" y="175098"/>
                </a:cubicBezTo>
                <a:cubicBezTo>
                  <a:pt x="446757" y="183427"/>
                  <a:pt x="466928" y="188068"/>
                  <a:pt x="486383" y="194553"/>
                </a:cubicBezTo>
                <a:lnTo>
                  <a:pt x="515566" y="204281"/>
                </a:lnTo>
                <a:cubicBezTo>
                  <a:pt x="545332" y="196839"/>
                  <a:pt x="561267" y="197490"/>
                  <a:pt x="583659" y="175098"/>
                </a:cubicBezTo>
                <a:cubicBezTo>
                  <a:pt x="591926" y="166831"/>
                  <a:pt x="596630" y="155643"/>
                  <a:pt x="603115" y="145915"/>
                </a:cubicBezTo>
                <a:cubicBezTo>
                  <a:pt x="630670" y="63245"/>
                  <a:pt x="592239" y="164041"/>
                  <a:pt x="632298" y="97277"/>
                </a:cubicBezTo>
                <a:cubicBezTo>
                  <a:pt x="637574" y="88484"/>
                  <a:pt x="638783" y="77822"/>
                  <a:pt x="642025" y="68094"/>
                </a:cubicBezTo>
                <a:cubicBezTo>
                  <a:pt x="726267" y="89153"/>
                  <a:pt x="635069" y="63365"/>
                  <a:pt x="719847" y="97277"/>
                </a:cubicBezTo>
                <a:cubicBezTo>
                  <a:pt x="738888" y="104893"/>
                  <a:pt x="778212" y="116732"/>
                  <a:pt x="778212" y="116732"/>
                </a:cubicBezTo>
                <a:cubicBezTo>
                  <a:pt x="793900" y="132419"/>
                  <a:pt x="805379" y="146441"/>
                  <a:pt x="826851" y="155643"/>
                </a:cubicBezTo>
                <a:cubicBezTo>
                  <a:pt x="839139" y="160909"/>
                  <a:pt x="852791" y="162128"/>
                  <a:pt x="865761" y="165370"/>
                </a:cubicBezTo>
                <a:cubicBezTo>
                  <a:pt x="880007" y="179616"/>
                  <a:pt x="894765" y="196918"/>
                  <a:pt x="914400" y="204281"/>
                </a:cubicBezTo>
                <a:cubicBezTo>
                  <a:pt x="929881" y="210086"/>
                  <a:pt x="946825" y="210766"/>
                  <a:pt x="963038" y="214009"/>
                </a:cubicBezTo>
                <a:cubicBezTo>
                  <a:pt x="976008" y="207524"/>
                  <a:pt x="990625" y="203612"/>
                  <a:pt x="1001949" y="194553"/>
                </a:cubicBezTo>
                <a:cubicBezTo>
                  <a:pt x="1023434" y="177365"/>
                  <a:pt x="1060315" y="136187"/>
                  <a:pt x="1060315" y="136187"/>
                </a:cubicBezTo>
                <a:cubicBezTo>
                  <a:pt x="1063557" y="126459"/>
                  <a:pt x="1064766" y="115797"/>
                  <a:pt x="1070042" y="107004"/>
                </a:cubicBezTo>
                <a:cubicBezTo>
                  <a:pt x="1074761" y="99140"/>
                  <a:pt x="1083769" y="94711"/>
                  <a:pt x="1089498" y="87549"/>
                </a:cubicBezTo>
                <a:cubicBezTo>
                  <a:pt x="1096801" y="78420"/>
                  <a:pt x="1103725" y="68823"/>
                  <a:pt x="1108953" y="58366"/>
                </a:cubicBezTo>
                <a:cubicBezTo>
                  <a:pt x="1113539" y="49195"/>
                  <a:pt x="1118681" y="29183"/>
                  <a:pt x="1118681" y="29183"/>
                </a:cubicBez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038609" y="4820822"/>
            <a:ext cx="1420463" cy="3755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Normal fill</a:t>
            </a:r>
            <a:endParaRPr lang="en-US" b="1" dirty="0"/>
          </a:p>
        </p:txBody>
      </p:sp>
      <p:cxnSp>
        <p:nvCxnSpPr>
          <p:cNvPr id="10" name="Straight Arrow Connector 9"/>
          <p:cNvCxnSpPr>
            <a:stCxn id="8" idx="3"/>
          </p:cNvCxnSpPr>
          <p:nvPr/>
        </p:nvCxnSpPr>
        <p:spPr>
          <a:xfrm flipV="1">
            <a:off x="2459072" y="4724402"/>
            <a:ext cx="284128" cy="28421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endCxn id="13" idx="0"/>
          </p:cNvCxnSpPr>
          <p:nvPr/>
        </p:nvCxnSpPr>
        <p:spPr>
          <a:xfrm>
            <a:off x="4345016" y="4717147"/>
            <a:ext cx="88633" cy="63707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613210" y="5354222"/>
            <a:ext cx="1640878" cy="3755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Failure to fill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781800" y="4419600"/>
            <a:ext cx="2094753" cy="3755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Failure to empty</a:t>
            </a:r>
            <a:endParaRPr lang="en-US" b="1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6781800" y="3962400"/>
            <a:ext cx="533400" cy="457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533400" y="457200"/>
            <a:ext cx="63979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Not all bladders are created equal….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0"/>
            <a:ext cx="67818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3373904"/>
      </p:ext>
    </p:extLst>
  </p:cSld>
  <p:clrMapOvr>
    <a:masterClrMapping/>
  </p:clrMapOvr>
</p:sld>
</file>

<file path=ppt/theme/theme1.xml><?xml version="1.0" encoding="utf-8"?>
<a:theme xmlns:a="http://schemas.openxmlformats.org/drawingml/2006/main" name="6_Can Do Ms">
  <a:themeElements>
    <a:clrScheme name="Custom 5">
      <a:dk1>
        <a:srgbClr val="000000"/>
      </a:dk1>
      <a:lt1>
        <a:sysClr val="window" lastClr="FFFFFF"/>
      </a:lt1>
      <a:dk2>
        <a:srgbClr val="0073CF"/>
      </a:dk2>
      <a:lt2>
        <a:srgbClr val="F2F2F2"/>
      </a:lt2>
      <a:accent1>
        <a:srgbClr val="009AA6"/>
      </a:accent1>
      <a:accent2>
        <a:srgbClr val="EAAB00"/>
      </a:accent2>
      <a:accent3>
        <a:srgbClr val="7030A0"/>
      </a:accent3>
      <a:accent4>
        <a:srgbClr val="58A618"/>
      </a:accent4>
      <a:accent5>
        <a:srgbClr val="C00000"/>
      </a:accent5>
      <a:accent6>
        <a:srgbClr val="0070C0"/>
      </a:accent6>
      <a:hlink>
        <a:srgbClr val="58A618"/>
      </a:hlink>
      <a:folHlink>
        <a:srgbClr val="58A618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475</TotalTime>
  <Words>645</Words>
  <Application>Microsoft Office PowerPoint</Application>
  <PresentationFormat>On-screen Show (4:3)</PresentationFormat>
  <Paragraphs>122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Calibri</vt:lpstr>
      <vt:lpstr>Times New Roman</vt:lpstr>
      <vt:lpstr>Wingdings</vt:lpstr>
      <vt:lpstr>Wingdings 2</vt:lpstr>
      <vt:lpstr>6_Can Do Ms</vt:lpstr>
      <vt:lpstr>PowerPoint Presentation</vt:lpstr>
      <vt:lpstr>MS and Bladder Function…   The not so good news: </vt:lpstr>
      <vt:lpstr> MS and Bladder Function…           The really good news:  </vt:lpstr>
      <vt:lpstr>PowerPoint Presentation</vt:lpstr>
      <vt:lpstr>What Creates Bladder Problems?</vt:lpstr>
      <vt:lpstr>How Does the Bladder Work?</vt:lpstr>
      <vt:lpstr>MS Can Cause:</vt:lpstr>
      <vt:lpstr>PowerPoint Presentation</vt:lpstr>
      <vt:lpstr>PowerPoint Presentation</vt:lpstr>
      <vt:lpstr>PowerPoint Presentation</vt:lpstr>
      <vt:lpstr>Symptoms Some People Experience </vt:lpstr>
      <vt:lpstr>PowerPoint Presentation</vt:lpstr>
      <vt:lpstr>PowerPoint Presentation</vt:lpstr>
      <vt:lpstr>PowerPoint Presentation</vt:lpstr>
      <vt:lpstr>Symptoms People Experience</vt:lpstr>
      <vt:lpstr>“If I Have Some of Those Symptoms, What Should I Do?”</vt:lpstr>
      <vt:lpstr>Goals of Bladder Management</vt:lpstr>
      <vt:lpstr>“What Would A Urologist Do?”</vt:lpstr>
      <vt:lpstr>PowerPoint Presentation</vt:lpstr>
      <vt:lpstr>What Happens Then?</vt:lpstr>
      <vt:lpstr>“Why Can’t I just take a pill and be done with it?”</vt:lpstr>
      <vt:lpstr>Medications That May Help Manage Bladder Frequency</vt:lpstr>
      <vt:lpstr>PowerPoint Presentation</vt:lpstr>
      <vt:lpstr>Medications to loosen the sphincter </vt:lpstr>
      <vt:lpstr>Lifestyle Change Suggestions</vt:lpstr>
      <vt:lpstr>Botox: What does it do?</vt:lpstr>
      <vt:lpstr>“What is Pelvic Floor Training?”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Pat</dc:creator>
  <cp:lastModifiedBy>Brian Thompson</cp:lastModifiedBy>
  <cp:revision>54</cp:revision>
  <dcterms:created xsi:type="dcterms:W3CDTF">2014-03-27T14:53:00Z</dcterms:created>
  <dcterms:modified xsi:type="dcterms:W3CDTF">2017-05-01T18:39:33Z</dcterms:modified>
</cp:coreProperties>
</file>